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2.xml" ContentType="application/xml"/>
  <Override PartName="/customXml/itemProps1.xml" ContentType="application/vnd.openxmlformats-officedocument.customXmlProperties+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3.xml" ContentType="application/xml"/>
  <Override PartName="/customXml/itemProps2.xml" ContentType="application/vnd.openxmlformats-officedocument.customXmlProperties+xml"/>
  <Override PartName="/customXml/itemProps3.xml" ContentType="application/vnd.openxmlformats-officedocument.customXmlProperties+xml"/>
  <Override PartName="/ppt/charts/chart1.xml" ContentType="application/vnd.openxmlformats-officedocument.drawingml.chart+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notesSlides/notesSlide15.xml" ContentType="application/vnd.openxmlformats-officedocument.presentationml.notesSlide+xml"/>
  <Override PartName="/ppt/notesSlides/_rels/notesSlide1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media/image9.png" ContentType="image/png"/>
  <Override PartName="/ppt/media/image8.wmf" ContentType="image/x-wmf"/>
  <Override PartName="/ppt/media/image1.png" ContentType="image/png"/>
  <Override PartName="/ppt/media/image2.png" ContentType="image/png"/>
  <Override PartName="/ppt/media/image5.png" ContentType="image/png"/>
  <Override PartName="/ppt/media/image3.jpeg" ContentType="image/jpeg"/>
  <Override PartName="/ppt/media/image4.png" ContentType="image/png"/>
  <Override PartName="/ppt/media/image6.png" ContentType="image/png"/>
  <Override PartName="/ppt/media/image7.wmf" ContentType="image/x-wmf"/>
  <Override PartName="/ppt/media/image10.png" ContentType="image/png"/>
  <Override PartName="/ppt/media/image11.png" ContentType="image/png"/>
  <Override PartName="/ppt/media/image12.jpeg" ContentType="image/jpe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plotArea>
      <c:pieChart>
        <c:varyColors val="1"/>
        <c:ser>
          <c:idx val="0"/>
          <c:order val="0"/>
          <c:spPr>
            <a:solidFill>
              <a:srgbClr val="4472c4"/>
            </a:solidFill>
            <a:ln>
              <a:noFill/>
            </a:ln>
          </c:spPr>
          <c:explosion val="0"/>
          <c:dPt>
            <c:idx val="0"/>
            <c:spPr>
              <a:solidFill>
                <a:srgbClr val="00b050"/>
              </a:solidFill>
              <a:ln w="19080">
                <a:solidFill>
                  <a:srgbClr val="ffffff"/>
                </a:solidFill>
                <a:round/>
              </a:ln>
            </c:spPr>
          </c:dPt>
          <c:dPt>
            <c:idx val="1"/>
            <c:spPr>
              <a:solidFill>
                <a:srgbClr val="0070c0"/>
              </a:solidFill>
              <a:ln w="19080">
                <a:solidFill>
                  <a:srgbClr val="ffffff"/>
                </a:solidFill>
                <a:round/>
              </a:ln>
            </c:spPr>
          </c:dPt>
          <c:dPt>
            <c:idx val="2"/>
            <c:spPr>
              <a:solidFill>
                <a:srgbClr val="ffc000"/>
              </a:solidFill>
              <a:ln w="19080">
                <a:solidFill>
                  <a:srgbClr val="ffffff"/>
                </a:solidFill>
                <a:round/>
              </a:ln>
            </c:spPr>
          </c:dPt>
          <c:dPt>
            <c:idx val="3"/>
            <c:spPr>
              <a:solidFill>
                <a:srgbClr val="70ad47"/>
              </a:solidFill>
              <a:ln w="19080">
                <a:solidFill>
                  <a:srgbClr val="ffffff"/>
                </a:solidFill>
                <a:round/>
              </a:ln>
            </c:spPr>
          </c:dPt>
          <c:dLbls>
            <c:numFmt formatCode="#,##0.0" sourceLinked="0"/>
            <c:dLbl>
              <c:idx val="0"/>
              <c:txPr>
                <a:bodyPr/>
                <a:lstStyle/>
                <a:p>
                  <a:pPr>
                    <a:defRPr b="1" sz="2400" spc="-1" strike="noStrike">
                      <a:solidFill>
                        <a:srgbClr val="ff0000"/>
                      </a:solidFill>
                      <a:latin typeface="Calibri"/>
                    </a:defRPr>
                  </a:pPr>
                </a:p>
              </c:txPr>
              <c:dLblPos val="bestFit"/>
              <c:showLegendKey val="0"/>
              <c:showVal val="1"/>
              <c:showCatName val="0"/>
              <c:showSerName val="0"/>
              <c:showPercent val="0"/>
              <c:separator>; </c:separator>
            </c:dLbl>
            <c:dLbl>
              <c:idx val="1"/>
              <c:txPr>
                <a:bodyPr/>
                <a:lstStyle/>
                <a:p>
                  <a:pPr>
                    <a:defRPr b="1" sz="2400" spc="-1" strike="noStrike">
                      <a:solidFill>
                        <a:srgbClr val="ff0000"/>
                      </a:solidFill>
                      <a:latin typeface="Calibri"/>
                    </a:defRPr>
                  </a:pPr>
                </a:p>
              </c:txPr>
              <c:dLblPos val="bestFit"/>
              <c:showLegendKey val="0"/>
              <c:showVal val="1"/>
              <c:showCatName val="0"/>
              <c:showSerName val="0"/>
              <c:showPercent val="0"/>
              <c:separator>; </c:separator>
            </c:dLbl>
            <c:dLbl>
              <c:idx val="2"/>
              <c:txPr>
                <a:bodyPr/>
                <a:lstStyle/>
                <a:p>
                  <a:pPr>
                    <a:defRPr b="1" sz="2400" spc="-1" strike="noStrike">
                      <a:solidFill>
                        <a:srgbClr val="ff0000"/>
                      </a:solidFill>
                      <a:latin typeface="Calibri"/>
                    </a:defRPr>
                  </a:pPr>
                </a:p>
              </c:txPr>
              <c:dLblPos val="bestFit"/>
              <c:showLegendKey val="0"/>
              <c:showVal val="1"/>
              <c:showCatName val="0"/>
              <c:showSerName val="0"/>
              <c:showPercent val="0"/>
              <c:separator>; </c:separator>
            </c:dLbl>
            <c:dLbl>
              <c:idx val="3"/>
              <c:txPr>
                <a:bodyPr/>
                <a:lstStyle/>
                <a:p>
                  <a:pPr>
                    <a:defRPr b="1" sz="2400" spc="-1" strike="noStrike">
                      <a:solidFill>
                        <a:srgbClr val="ff0000"/>
                      </a:solidFill>
                      <a:latin typeface="Calibri"/>
                    </a:defRPr>
                  </a:pPr>
                </a:p>
              </c:txPr>
              <c:dLblPos val="bestFit"/>
              <c:showLegendKey val="0"/>
              <c:showVal val="1"/>
              <c:showCatName val="0"/>
              <c:showSerName val="0"/>
              <c:showPercent val="0"/>
              <c:separator>; </c:separator>
            </c:dLbl>
            <c:txPr>
              <a:bodyPr/>
              <a:lstStyle/>
              <a:p>
                <a:pPr>
                  <a:defRPr b="1" sz="2400" spc="-1" strike="noStrike">
                    <a:solidFill>
                      <a:srgbClr val="ff0000"/>
                    </a:solidFill>
                    <a:latin typeface="Calibri"/>
                  </a:defRPr>
                </a:pPr>
              </a:p>
            </c:txPr>
            <c:dLblPos val="bestFit"/>
            <c:showLegendKey val="0"/>
            <c:showVal val="1"/>
            <c:showCatName val="0"/>
            <c:showSerName val="0"/>
            <c:showPercent val="0"/>
            <c:separator>; </c:separator>
            <c:showLeaderLines val="0"/>
          </c:dLbls>
          <c:cat>
            <c:strRef>
              <c:f>categories</c:f>
              <c:strCache>
                <c:ptCount val="4"/>
                <c:pt idx="0">
                  <c:v>Subvention</c:v>
                </c:pt>
                <c:pt idx="1">
                  <c:v>PTZ</c:v>
                </c:pt>
                <c:pt idx="2">
                  <c:v>Prêt bancaire</c:v>
                </c:pt>
                <c:pt idx="3">
                  <c:v>Autofinancement (réserves)</c:v>
                </c:pt>
              </c:strCache>
            </c:strRef>
          </c:cat>
          <c:val>
            <c:numRef>
              <c:f>0</c:f>
              <c:numCache>
                <c:formatCode>General</c:formatCode>
                <c:ptCount val="4"/>
                <c:pt idx="0">
                  <c:v>2.414126</c:v>
                </c:pt>
                <c:pt idx="1">
                  <c:v>0.804709</c:v>
                </c:pt>
                <c:pt idx="2">
                  <c:v>0.5</c:v>
                </c:pt>
                <c:pt idx="3">
                  <c:v>0.304708</c:v>
                </c:pt>
              </c:numCache>
            </c:numRef>
          </c:val>
        </c:ser>
        <c:firstSliceAng val="0"/>
      </c:pieChart>
      <c:spPr>
        <a:noFill/>
        <a:ln>
          <a:noFill/>
        </a:ln>
      </c:spPr>
    </c:plotArea>
    <c:legend>
      <c:legendPos val="b"/>
      <c:overlay val="0"/>
      <c:spPr>
        <a:noFill/>
        <a:ln>
          <a:noFill/>
        </a:ln>
      </c:spPr>
      <c:txPr>
        <a:bodyPr/>
        <a:lstStyle/>
        <a:p>
          <a:pPr>
            <a:defRPr b="0" sz="2400" spc="-1" strike="noStrike">
              <a:solidFill>
                <a:srgbClr val="000000"/>
              </a:solidFill>
              <a:latin typeface="Calibri"/>
            </a:defRPr>
          </a:pPr>
        </a:p>
      </c:txPr>
    </c:legend>
    <c:plotVisOnly val="1"/>
    <c:dispBlanksAs val="gap"/>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fr-FR" sz="1800" spc="-1" strike="noStrike">
                <a:solidFill>
                  <a:srgbClr val="000000"/>
                </a:solidFill>
                <a:latin typeface="Calibri"/>
              </a:rPr>
              <a:t>Cliquez pour déplacer la diapo</a:t>
            </a:r>
            <a:endParaRPr b="0" lang="fr-FR" sz="1800" spc="-1" strike="noStrike">
              <a:solidFill>
                <a:srgbClr val="000000"/>
              </a:solidFill>
              <a:latin typeface="Calibri"/>
            </a:endParaRPr>
          </a:p>
        </p:txBody>
      </p:sp>
      <p:sp>
        <p:nvSpPr>
          <p:cNvPr id="251"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252"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253"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254"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255"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75A5F90C-7B26-4670-8080-A539441B701D}"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PlaceHolder 1"/>
          <p:cNvSpPr>
            <a:spLocks noGrp="1"/>
          </p:cNvSpPr>
          <p:nvPr>
            <p:ph type="sldImg"/>
          </p:nvPr>
        </p:nvSpPr>
        <p:spPr>
          <a:xfrm>
            <a:off x="685800" y="1143000"/>
            <a:ext cx="5486040" cy="3085920"/>
          </a:xfrm>
          <a:prstGeom prst="rect">
            <a:avLst/>
          </a:prstGeom>
        </p:spPr>
      </p:sp>
      <p:sp>
        <p:nvSpPr>
          <p:cNvPr id="416" name="PlaceHolder 2"/>
          <p:cNvSpPr>
            <a:spLocks noGrp="1"/>
          </p:cNvSpPr>
          <p:nvPr>
            <p:ph type="body"/>
          </p:nvPr>
        </p:nvSpPr>
        <p:spPr>
          <a:xfrm>
            <a:off x="685800" y="4400640"/>
            <a:ext cx="5486040" cy="3600000"/>
          </a:xfrm>
          <a:prstGeom prst="rect">
            <a:avLst/>
          </a:prstGeom>
        </p:spPr>
        <p:txBody>
          <a:bodyPr>
            <a:noAutofit/>
          </a:bodyPr>
          <a:p>
            <a:endParaRPr b="0" lang="fr-FR" sz="2000" spc="-1" strike="noStrike">
              <a:latin typeface="Arial"/>
            </a:endParaRPr>
          </a:p>
        </p:txBody>
      </p:sp>
      <p:sp>
        <p:nvSpPr>
          <p:cNvPr id="417" name="TextShape 3"/>
          <p:cNvSpPr txBox="1"/>
          <p:nvPr/>
        </p:nvSpPr>
        <p:spPr>
          <a:xfrm>
            <a:off x="3884760" y="8685360"/>
            <a:ext cx="2971440" cy="458280"/>
          </a:xfrm>
          <a:prstGeom prst="rect">
            <a:avLst/>
          </a:prstGeom>
          <a:noFill/>
          <a:ln>
            <a:noFill/>
          </a:ln>
        </p:spPr>
        <p:txBody>
          <a:bodyPr anchor="b">
            <a:noAutofit/>
          </a:bodyPr>
          <a:p>
            <a:pPr algn="r">
              <a:lnSpc>
                <a:spcPct val="100000"/>
              </a:lnSpc>
            </a:pPr>
            <a:fld id="{F8B93FD6-5400-4FC6-A937-5AD3BE851C83}" type="slidenum">
              <a:rPr b="0" lang="fr-FR" sz="1200" spc="-1" strike="noStrike">
                <a:latin typeface="Times New Roman"/>
              </a:rPr>
              <a:t>&lt;numéro&gt;</a:t>
            </a:fld>
            <a:endParaRPr b="0" lang="fr-F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89" name="PlaceHolder 2"/>
          <p:cNvSpPr>
            <a:spLocks noGrp="1"/>
          </p:cNvSpPr>
          <p:nvPr>
            <p:ph type="subTitle"/>
          </p:nvPr>
        </p:nvSpPr>
        <p:spPr>
          <a:xfrm>
            <a:off x="838080" y="1825560"/>
            <a:ext cx="10515240" cy="43509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91"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93"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94"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98"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99"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00"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02"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03"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04"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06"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07"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08"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10"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1"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13"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4"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5"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6"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18"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19"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20"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21"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22"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23"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31" name="PlaceHolder 2"/>
          <p:cNvSpPr>
            <a:spLocks noGrp="1"/>
          </p:cNvSpPr>
          <p:nvPr>
            <p:ph type="subTitle"/>
          </p:nvPr>
        </p:nvSpPr>
        <p:spPr>
          <a:xfrm>
            <a:off x="838080" y="1825560"/>
            <a:ext cx="10515240" cy="43509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33"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35"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36"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8"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40"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41"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42"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44"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45"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46"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48"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49"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50"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52"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53"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55"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56"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57"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58"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60"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1"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2"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3"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4"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5"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74" name="PlaceHolder 2"/>
          <p:cNvSpPr>
            <a:spLocks noGrp="1"/>
          </p:cNvSpPr>
          <p:nvPr>
            <p:ph type="subTitle"/>
          </p:nvPr>
        </p:nvSpPr>
        <p:spPr>
          <a:xfrm>
            <a:off x="838080" y="1825560"/>
            <a:ext cx="10515240" cy="43509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76"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78"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79"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1"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83"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84"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85"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87"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88"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89"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91"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92"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93"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95"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96"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98"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99"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00"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01"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03"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04"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05"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06"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07"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08"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15" name="PlaceHolder 2"/>
          <p:cNvSpPr>
            <a:spLocks noGrp="1"/>
          </p:cNvSpPr>
          <p:nvPr>
            <p:ph type="subTitle"/>
          </p:nvPr>
        </p:nvSpPr>
        <p:spPr>
          <a:xfrm>
            <a:off x="838080" y="1825560"/>
            <a:ext cx="10515240" cy="43509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17" name="PlaceHolder 2"/>
          <p:cNvSpPr>
            <a:spLocks noGrp="1"/>
          </p:cNvSpPr>
          <p:nvPr>
            <p:ph type="body"/>
          </p:nvPr>
        </p:nvSpPr>
        <p:spPr>
          <a:xfrm>
            <a:off x="838080" y="1825560"/>
            <a:ext cx="1051524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19"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220"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1"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2" name="PlaceHolder 1"/>
          <p:cNvSpPr>
            <a:spLocks noGrp="1"/>
          </p:cNvSpPr>
          <p:nvPr>
            <p:ph type="subTitle"/>
          </p:nvPr>
        </p:nvSpPr>
        <p:spPr>
          <a:xfrm>
            <a:off x="838080" y="365040"/>
            <a:ext cx="10515240" cy="614412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24"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25"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226"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28"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229"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30"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32"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33"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34"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36" name="PlaceHolder 2"/>
          <p:cNvSpPr>
            <a:spLocks noGrp="1"/>
          </p:cNvSpPr>
          <p:nvPr>
            <p:ph type="body"/>
          </p:nvPr>
        </p:nvSpPr>
        <p:spPr>
          <a:xfrm>
            <a:off x="838080" y="182556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37" name="PlaceHolder 3"/>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39"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0"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1" name="PlaceHolder 4"/>
          <p:cNvSpPr>
            <a:spLocks noGrp="1"/>
          </p:cNvSpPr>
          <p:nvPr>
            <p:ph type="body"/>
          </p:nvPr>
        </p:nvSpPr>
        <p:spPr>
          <a:xfrm>
            <a:off x="83808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2" name="PlaceHolder 5"/>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44" name="PlaceHolder 2"/>
          <p:cNvSpPr>
            <a:spLocks noGrp="1"/>
          </p:cNvSpPr>
          <p:nvPr>
            <p:ph type="body"/>
          </p:nvPr>
        </p:nvSpPr>
        <p:spPr>
          <a:xfrm>
            <a:off x="83808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5" name="PlaceHolder 3"/>
          <p:cNvSpPr>
            <a:spLocks noGrp="1"/>
          </p:cNvSpPr>
          <p:nvPr>
            <p:ph type="body"/>
          </p:nvPr>
        </p:nvSpPr>
        <p:spPr>
          <a:xfrm>
            <a:off x="439344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6" name="PlaceHolder 4"/>
          <p:cNvSpPr>
            <a:spLocks noGrp="1"/>
          </p:cNvSpPr>
          <p:nvPr>
            <p:ph type="body"/>
          </p:nvPr>
        </p:nvSpPr>
        <p:spPr>
          <a:xfrm>
            <a:off x="7949160" y="182556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7" name="PlaceHolder 5"/>
          <p:cNvSpPr>
            <a:spLocks noGrp="1"/>
          </p:cNvSpPr>
          <p:nvPr>
            <p:ph type="body"/>
          </p:nvPr>
        </p:nvSpPr>
        <p:spPr>
          <a:xfrm>
            <a:off x="83808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8" name="PlaceHolder 6"/>
          <p:cNvSpPr>
            <a:spLocks noGrp="1"/>
          </p:cNvSpPr>
          <p:nvPr>
            <p:ph type="body"/>
          </p:nvPr>
        </p:nvSpPr>
        <p:spPr>
          <a:xfrm>
            <a:off x="439344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9" name="PlaceHolder 7"/>
          <p:cNvSpPr>
            <a:spLocks noGrp="1"/>
          </p:cNvSpPr>
          <p:nvPr>
            <p:ph type="body"/>
          </p:nvPr>
        </p:nvSpPr>
        <p:spPr>
          <a:xfrm>
            <a:off x="7949160" y="4098240"/>
            <a:ext cx="338580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rIns="0" tIns="0" bIns="0">
            <a:normAutofit/>
          </a:bodyPr>
          <a:p>
            <a:endParaRPr b="0" lang="fr-FR" sz="2800" spc="-1" strike="noStrike">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rIns="0" tIns="0" bIns="0" anchor="ctr">
            <a:spAutoFit/>
          </a:bodyPr>
          <a:p>
            <a:endParaRPr b="0" lang="fr-FR" sz="1800" spc="-1" strike="noStrike">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rIns="0" tIns="0" bIns="0">
            <a:normAutofit/>
          </a:bodyPr>
          <a:p>
            <a:endParaRPr b="0" lang="fr-FR" sz="2800" spc="-1" strike="noStrike">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rIns="0" tIns="0" bIns="0">
            <a:normAutofit/>
          </a:bodyPr>
          <a:p>
            <a:endParaRPr b="0" lang="fr-FR"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slideLayout" Target="../slideLayouts/slideLayout58.xml"/><Relationship Id="rId16" Type="http://schemas.openxmlformats.org/officeDocument/2006/relationships/slideLayout" Target="../slideLayouts/slideLayout59.xml"/><Relationship Id="rId17"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fr-FR" sz="6000" spc="-1" strike="noStrike">
                <a:solidFill>
                  <a:srgbClr val="000000"/>
                </a:solidFill>
                <a:latin typeface="Calibri Light"/>
              </a:rPr>
              <a:t>Modifiez le style du titre</a:t>
            </a:r>
            <a:endParaRPr b="0" lang="fr-FR"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08267886-C65F-486D-A409-C2B5F1A5CB59}" type="slidenum">
              <a:rPr b="0" lang="fr-FR" sz="1200" spc="-1" strike="noStrike">
                <a:solidFill>
                  <a:srgbClr val="8b8b8b"/>
                </a:solidFill>
                <a:latin typeface="Calibri"/>
              </a:rPr>
              <a:t>&lt;numéro&gt;</a:t>
            </a:fld>
            <a:endParaRPr b="0" lang="fr-FR"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Cliquez pour éditer le format du plan de texte</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niveau de plan</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fr-FR" sz="4400" spc="-1" strike="noStrike">
                <a:solidFill>
                  <a:srgbClr val="000000"/>
                </a:solidFill>
                <a:latin typeface="Calibri Light"/>
              </a:rPr>
              <a:t>Modifiez le style du titre</a:t>
            </a:r>
            <a:endParaRPr b="0" lang="fr-FR"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Cliquez pour modifier les styles du texte du masque</a:t>
            </a:r>
            <a:endParaRPr b="0" lang="fr-FR"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fr-FR" sz="2400" spc="-1" strike="noStrike">
                <a:solidFill>
                  <a:srgbClr val="000000"/>
                </a:solidFill>
                <a:latin typeface="Calibri"/>
              </a:rPr>
              <a:t>Deuxième niveau</a:t>
            </a:r>
            <a:endParaRPr b="0" lang="fr-FR"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fr-FR" sz="2000" spc="-1" strike="noStrike">
                <a:solidFill>
                  <a:srgbClr val="000000"/>
                </a:solidFill>
                <a:latin typeface="Calibri"/>
              </a:rPr>
              <a:t>Troisième niveau</a:t>
            </a:r>
            <a:endParaRPr b="0" lang="fr-FR"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fr-FR" sz="1800" spc="-1" strike="noStrike">
                <a:solidFill>
                  <a:srgbClr val="000000"/>
                </a:solidFill>
                <a:latin typeface="Calibri"/>
              </a:rPr>
              <a:t>Quatrième niveau</a:t>
            </a:r>
            <a:endParaRPr b="0" lang="fr-FR"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fr-FR" sz="1800" spc="-1" strike="noStrike">
                <a:solidFill>
                  <a:srgbClr val="000000"/>
                </a:solidFill>
                <a:latin typeface="Calibri"/>
              </a:rPr>
              <a:t>Cinquième niveau</a:t>
            </a:r>
            <a:endParaRPr b="0" lang="fr-FR" sz="1800" spc="-1" strike="noStrike">
              <a:solidFill>
                <a:srgbClr val="000000"/>
              </a:solidFill>
              <a:latin typeface="Calibri"/>
            </a:endParaRPr>
          </a:p>
        </p:txBody>
      </p:sp>
      <p:sp>
        <p:nvSpPr>
          <p:cNvPr id="43" name="PlaceHolder 3"/>
          <p:cNvSpPr>
            <a:spLocks noGrp="1"/>
          </p:cNvSpPr>
          <p:nvPr>
            <p:ph type="dt"/>
          </p:nvPr>
        </p:nvSpPr>
        <p:spPr>
          <a:xfrm>
            <a:off x="838080" y="6356520"/>
            <a:ext cx="2742840" cy="364680"/>
          </a:xfrm>
          <a:prstGeom prst="rect">
            <a:avLst/>
          </a:prstGeom>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93E5D28E-419C-4E9A-A5E5-166152216889}" type="slidenum">
              <a:rPr b="0" lang="fr-FR"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p:spPr>
        <p:txBody>
          <a:bodyPr anchor="ctr">
            <a:noAutofit/>
          </a:bodyPr>
          <a:p>
            <a:pPr>
              <a:lnSpc>
                <a:spcPct val="90000"/>
              </a:lnSpc>
            </a:pPr>
            <a:r>
              <a:rPr b="0" lang="fr-FR" sz="4400" spc="-1" strike="noStrike">
                <a:solidFill>
                  <a:srgbClr val="000000"/>
                </a:solidFill>
                <a:latin typeface="Calibri Light"/>
              </a:rPr>
              <a:t>Modifiez le style du titre</a:t>
            </a:r>
            <a:endParaRPr b="0" lang="fr-FR" sz="4400" spc="-1" strike="noStrike">
              <a:solidFill>
                <a:srgbClr val="000000"/>
              </a:solidFill>
              <a:latin typeface="Calibri"/>
            </a:endParaRPr>
          </a:p>
        </p:txBody>
      </p:sp>
      <p:sp>
        <p:nvSpPr>
          <p:cNvPr id="83" name="PlaceHolder 2"/>
          <p:cNvSpPr>
            <a:spLocks noGrp="1"/>
          </p:cNvSpPr>
          <p:nvPr>
            <p:ph type="body"/>
          </p:nvPr>
        </p:nvSpPr>
        <p:spPr>
          <a:xfrm>
            <a:off x="83808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Cliquez pour modifier les styles du texte du masque</a:t>
            </a:r>
            <a:endParaRPr b="0" lang="fr-FR"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fr-FR" sz="2400" spc="-1" strike="noStrike">
                <a:solidFill>
                  <a:srgbClr val="000000"/>
                </a:solidFill>
                <a:latin typeface="Calibri"/>
              </a:rPr>
              <a:t>Deuxième niveau</a:t>
            </a:r>
            <a:endParaRPr b="0" lang="fr-FR"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fr-FR" sz="2000" spc="-1" strike="noStrike">
                <a:solidFill>
                  <a:srgbClr val="000000"/>
                </a:solidFill>
                <a:latin typeface="Calibri"/>
              </a:rPr>
              <a:t>Troisième niveau</a:t>
            </a:r>
            <a:endParaRPr b="0" lang="fr-FR"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fr-FR" sz="1800" spc="-1" strike="noStrike">
                <a:solidFill>
                  <a:srgbClr val="000000"/>
                </a:solidFill>
                <a:latin typeface="Calibri"/>
              </a:rPr>
              <a:t>Quatrième niveau</a:t>
            </a:r>
            <a:endParaRPr b="0" lang="fr-FR"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fr-FR" sz="1800" spc="-1" strike="noStrike">
                <a:solidFill>
                  <a:srgbClr val="000000"/>
                </a:solidFill>
                <a:latin typeface="Calibri"/>
              </a:rPr>
              <a:t>Cinquième niveau</a:t>
            </a:r>
            <a:endParaRPr b="0" lang="fr-FR" sz="1800" spc="-1" strike="noStrike">
              <a:solidFill>
                <a:srgbClr val="000000"/>
              </a:solidFill>
              <a:latin typeface="Calibri"/>
            </a:endParaRPr>
          </a:p>
        </p:txBody>
      </p:sp>
      <p:sp>
        <p:nvSpPr>
          <p:cNvPr id="84" name="PlaceHolder 3"/>
          <p:cNvSpPr>
            <a:spLocks noGrp="1"/>
          </p:cNvSpPr>
          <p:nvPr>
            <p:ph type="body"/>
          </p:nvPr>
        </p:nvSpPr>
        <p:spPr>
          <a:xfrm>
            <a:off x="6172200" y="1825560"/>
            <a:ext cx="5181120" cy="4350960"/>
          </a:xfrm>
          <a:prstGeom prst="rect">
            <a:avLst/>
          </a:prstGeom>
        </p:spPr>
        <p:txBody>
          <a:bodyPr>
            <a:noAutofit/>
          </a:bodyPr>
          <a:p>
            <a:pPr marL="228600" indent="-228240">
              <a:lnSpc>
                <a:spcPct val="90000"/>
              </a:lnSpc>
              <a:spcBef>
                <a:spcPts val="1001"/>
              </a:spcBef>
              <a:buClr>
                <a:srgbClr val="000000"/>
              </a:buClr>
              <a:buFont typeface="Arial"/>
              <a:buChar char="•"/>
            </a:pPr>
            <a:r>
              <a:rPr b="0" lang="fr-FR" sz="2800" spc="-1" strike="noStrike">
                <a:solidFill>
                  <a:srgbClr val="000000"/>
                </a:solidFill>
                <a:latin typeface="Calibri"/>
              </a:rPr>
              <a:t>Cliquez pour modifier les styles du texte du masque</a:t>
            </a:r>
            <a:endParaRPr b="0" lang="fr-FR" sz="2800" spc="-1" strike="noStrike">
              <a:solidFill>
                <a:srgbClr val="000000"/>
              </a:solidFill>
              <a:latin typeface="Calibri"/>
            </a:endParaRPr>
          </a:p>
          <a:p>
            <a:pPr lvl="1" marL="685800" indent="-228240">
              <a:lnSpc>
                <a:spcPct val="90000"/>
              </a:lnSpc>
              <a:spcBef>
                <a:spcPts val="499"/>
              </a:spcBef>
              <a:buClr>
                <a:srgbClr val="000000"/>
              </a:buClr>
              <a:buFont typeface="Arial"/>
              <a:buChar char="•"/>
            </a:pPr>
            <a:r>
              <a:rPr b="0" lang="fr-FR" sz="2400" spc="-1" strike="noStrike">
                <a:solidFill>
                  <a:srgbClr val="000000"/>
                </a:solidFill>
                <a:latin typeface="Calibri"/>
              </a:rPr>
              <a:t>Deuxième niveau</a:t>
            </a:r>
            <a:endParaRPr b="0" lang="fr-FR" sz="2400" spc="-1" strike="noStrike">
              <a:solidFill>
                <a:srgbClr val="000000"/>
              </a:solidFill>
              <a:latin typeface="Calibri"/>
            </a:endParaRPr>
          </a:p>
          <a:p>
            <a:pPr lvl="2" marL="1143000" indent="-228240">
              <a:lnSpc>
                <a:spcPct val="90000"/>
              </a:lnSpc>
              <a:spcBef>
                <a:spcPts val="499"/>
              </a:spcBef>
              <a:buClr>
                <a:srgbClr val="000000"/>
              </a:buClr>
              <a:buFont typeface="Arial"/>
              <a:buChar char="•"/>
            </a:pPr>
            <a:r>
              <a:rPr b="0" lang="fr-FR" sz="2000" spc="-1" strike="noStrike">
                <a:solidFill>
                  <a:srgbClr val="000000"/>
                </a:solidFill>
                <a:latin typeface="Calibri"/>
              </a:rPr>
              <a:t>Troisième niveau</a:t>
            </a:r>
            <a:endParaRPr b="0" lang="fr-FR" sz="2000" spc="-1" strike="noStrike">
              <a:solidFill>
                <a:srgbClr val="000000"/>
              </a:solidFill>
              <a:latin typeface="Calibri"/>
            </a:endParaRPr>
          </a:p>
          <a:p>
            <a:pPr lvl="3" marL="1600200" indent="-228240">
              <a:lnSpc>
                <a:spcPct val="90000"/>
              </a:lnSpc>
              <a:spcBef>
                <a:spcPts val="499"/>
              </a:spcBef>
              <a:buClr>
                <a:srgbClr val="000000"/>
              </a:buClr>
              <a:buFont typeface="Arial"/>
              <a:buChar char="•"/>
            </a:pPr>
            <a:r>
              <a:rPr b="0" lang="fr-FR" sz="1800" spc="-1" strike="noStrike">
                <a:solidFill>
                  <a:srgbClr val="000000"/>
                </a:solidFill>
                <a:latin typeface="Calibri"/>
              </a:rPr>
              <a:t>Quatrième niveau</a:t>
            </a:r>
            <a:endParaRPr b="0" lang="fr-FR" sz="1800" spc="-1" strike="noStrike">
              <a:solidFill>
                <a:srgbClr val="000000"/>
              </a:solidFill>
              <a:latin typeface="Calibri"/>
            </a:endParaRPr>
          </a:p>
          <a:p>
            <a:pPr lvl="4" marL="2057400" indent="-228240">
              <a:lnSpc>
                <a:spcPct val="90000"/>
              </a:lnSpc>
              <a:spcBef>
                <a:spcPts val="499"/>
              </a:spcBef>
              <a:buClr>
                <a:srgbClr val="000000"/>
              </a:buClr>
              <a:buFont typeface="Arial"/>
              <a:buChar char="•"/>
            </a:pPr>
            <a:r>
              <a:rPr b="0" lang="fr-FR" sz="1800" spc="-1" strike="noStrike">
                <a:solidFill>
                  <a:srgbClr val="000000"/>
                </a:solidFill>
                <a:latin typeface="Calibri"/>
              </a:rPr>
              <a:t>Cinquième niveau</a:t>
            </a:r>
            <a:endParaRPr b="0" lang="fr-FR" sz="1800" spc="-1" strike="noStrike">
              <a:solidFill>
                <a:srgbClr val="000000"/>
              </a:solidFill>
              <a:latin typeface="Calibri"/>
            </a:endParaRPr>
          </a:p>
        </p:txBody>
      </p:sp>
      <p:sp>
        <p:nvSpPr>
          <p:cNvPr id="85" name="PlaceHolder 4"/>
          <p:cNvSpPr>
            <a:spLocks noGrp="1"/>
          </p:cNvSpPr>
          <p:nvPr>
            <p:ph type="dt"/>
          </p:nvPr>
        </p:nvSpPr>
        <p:spPr>
          <a:xfrm>
            <a:off x="838080" y="6356520"/>
            <a:ext cx="2742840" cy="364680"/>
          </a:xfrm>
          <a:prstGeom prst="rect">
            <a:avLst/>
          </a:prstGeom>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86" name="PlaceHolder 5"/>
          <p:cNvSpPr>
            <a:spLocks noGrp="1"/>
          </p:cNvSpPr>
          <p:nvPr>
            <p:ph type="ftr"/>
          </p:nvPr>
        </p:nvSpPr>
        <p:spPr>
          <a:xfrm>
            <a:off x="4038480" y="6356520"/>
            <a:ext cx="4114440" cy="364680"/>
          </a:xfrm>
          <a:prstGeom prst="rect">
            <a:avLst/>
          </a:prstGeom>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87" name="PlaceHolder 6"/>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68B6AC91-CF56-4091-A0DE-AEED2AB19CD6}" type="slidenum">
              <a:rPr b="0" lang="fr-FR" sz="1200" spc="-1" strike="noStrike">
                <a:solidFill>
                  <a:srgbClr val="8b8b8b"/>
                </a:solidFill>
                <a:latin typeface="Calibri"/>
              </a:rPr>
              <a:t>&lt;numéro&gt;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PlaceHolder 1"/>
          <p:cNvSpPr>
            <a:spLocks noGrp="1"/>
          </p:cNvSpPr>
          <p:nvPr>
            <p:ph type="sldNum"/>
          </p:nvPr>
        </p:nvSpPr>
        <p:spPr>
          <a:xfrm>
            <a:off x="11325240" y="222120"/>
            <a:ext cx="514080" cy="364680"/>
          </a:xfrm>
          <a:prstGeom prst="rect">
            <a:avLst/>
          </a:prstGeom>
        </p:spPr>
        <p:txBody>
          <a:bodyPr anchor="ctr">
            <a:noAutofit/>
          </a:bodyPr>
          <a:p>
            <a:pPr algn="ctr">
              <a:lnSpc>
                <a:spcPct val="100000"/>
              </a:lnSpc>
            </a:pPr>
            <a:fld id="{1AF66665-C284-4DCA-8675-51FCD8512C78}" type="slidenum">
              <a:rPr b="0" lang="fr-FR" sz="1000" spc="-1" strike="noStrike">
                <a:solidFill>
                  <a:srgbClr val="8bbee7"/>
                </a:solidFill>
                <a:latin typeface="Calibri"/>
              </a:rPr>
              <a:t>&lt;numéro&gt;</a:t>
            </a:fld>
            <a:endParaRPr b="0" lang="fr-FR" sz="1000" spc="-1" strike="noStrike">
              <a:latin typeface="Times New Roman"/>
            </a:endParaRPr>
          </a:p>
        </p:txBody>
      </p:sp>
      <p:sp>
        <p:nvSpPr>
          <p:cNvPr id="125" name="CustomShape 2"/>
          <p:cNvSpPr/>
          <p:nvPr/>
        </p:nvSpPr>
        <p:spPr>
          <a:xfrm>
            <a:off x="1594080" y="84600"/>
            <a:ext cx="8653680" cy="1325160"/>
          </a:xfrm>
          <a:prstGeom prst="rect">
            <a:avLst/>
          </a:prstGeom>
          <a:noFill/>
          <a:ln>
            <a:noFill/>
          </a:ln>
        </p:spPr>
        <p:style>
          <a:lnRef idx="0"/>
          <a:fillRef idx="0"/>
          <a:effectRef idx="0"/>
          <a:fontRef idx="minor"/>
        </p:style>
      </p:sp>
      <p:pic>
        <p:nvPicPr>
          <p:cNvPr id="126" name="Image 1" descr=""/>
          <p:cNvPicPr/>
          <p:nvPr/>
        </p:nvPicPr>
        <p:blipFill>
          <a:blip r:embed="rId2"/>
          <a:stretch/>
        </p:blipFill>
        <p:spPr>
          <a:xfrm>
            <a:off x="0" y="5701320"/>
            <a:ext cx="12191760" cy="1157040"/>
          </a:xfrm>
          <a:prstGeom prst="rect">
            <a:avLst/>
          </a:prstGeom>
          <a:ln>
            <a:noFill/>
          </a:ln>
        </p:spPr>
      </p:pic>
      <p:pic>
        <p:nvPicPr>
          <p:cNvPr id="127" name="Image 2" descr=""/>
          <p:cNvPicPr/>
          <p:nvPr/>
        </p:nvPicPr>
        <p:blipFill>
          <a:blip r:embed="rId3"/>
          <a:stretch/>
        </p:blipFill>
        <p:spPr>
          <a:xfrm>
            <a:off x="889560" y="5883120"/>
            <a:ext cx="1530360" cy="974520"/>
          </a:xfrm>
          <a:prstGeom prst="rect">
            <a:avLst/>
          </a:prstGeom>
          <a:ln>
            <a:noFill/>
          </a:ln>
        </p:spPr>
      </p:pic>
      <p:sp>
        <p:nvSpPr>
          <p:cNvPr id="128" name="PlaceHolder 3"/>
          <p:cNvSpPr>
            <a:spLocks noGrp="1"/>
          </p:cNvSpPr>
          <p:nvPr>
            <p:ph type="title"/>
          </p:nvPr>
        </p:nvSpPr>
        <p:spPr>
          <a:xfrm>
            <a:off x="609480" y="273600"/>
            <a:ext cx="10972440" cy="1144800"/>
          </a:xfrm>
          <a:prstGeom prst="rect">
            <a:avLst/>
          </a:prstGeom>
        </p:spPr>
        <p:txBody>
          <a:bodyPr lIns="0" rIns="0" tIns="0" bIns="0" anchor="ctr">
            <a:noAutofit/>
          </a:bodyPr>
          <a:p>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29" name="PlaceHolder 4"/>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Cliquez pour éditer le format du plan de texte</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niveau de plan</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6" name="Image 13" descr=""/>
          <p:cNvPicPr/>
          <p:nvPr/>
        </p:nvPicPr>
        <p:blipFill>
          <a:blip r:embed="rId2"/>
          <a:stretch/>
        </p:blipFill>
        <p:spPr>
          <a:xfrm>
            <a:off x="507960" y="252000"/>
            <a:ext cx="3266640" cy="869040"/>
          </a:xfrm>
          <a:prstGeom prst="rect">
            <a:avLst/>
          </a:prstGeom>
          <a:ln>
            <a:noFill/>
          </a:ln>
        </p:spPr>
      </p:pic>
      <p:sp>
        <p:nvSpPr>
          <p:cNvPr id="167" name="CustomShape 1"/>
          <p:cNvSpPr/>
          <p:nvPr/>
        </p:nvSpPr>
        <p:spPr>
          <a:xfrm>
            <a:off x="887760" y="2909880"/>
            <a:ext cx="9143640" cy="2387160"/>
          </a:xfrm>
          <a:prstGeom prst="rect">
            <a:avLst/>
          </a:prstGeom>
          <a:noFill/>
          <a:ln>
            <a:noFill/>
          </a:ln>
        </p:spPr>
        <p:style>
          <a:lnRef idx="0"/>
          <a:fillRef idx="0"/>
          <a:effectRef idx="0"/>
          <a:fontRef idx="minor"/>
        </p:style>
        <p:txBody>
          <a:bodyPr>
            <a:normAutofit/>
          </a:bodyPr>
          <a:p>
            <a:pPr>
              <a:lnSpc>
                <a:spcPts val="5000"/>
              </a:lnSpc>
            </a:pPr>
            <a:r>
              <a:rPr b="0" lang="fr-FR" sz="4000" spc="-1" strike="noStrike">
                <a:solidFill>
                  <a:srgbClr val="ffffff"/>
                </a:solidFill>
                <a:latin typeface="Calibri"/>
              </a:rPr>
              <a:t>Modifiez le style du titre</a:t>
            </a:r>
            <a:endParaRPr b="0" lang="fr-FR" sz="4000" spc="-1" strike="noStrike">
              <a:latin typeface="Arial"/>
            </a:endParaRPr>
          </a:p>
        </p:txBody>
      </p:sp>
      <p:pic>
        <p:nvPicPr>
          <p:cNvPr id="168" name="Image 3" descr=""/>
          <p:cNvPicPr/>
          <p:nvPr/>
        </p:nvPicPr>
        <p:blipFill>
          <a:blip r:embed="rId3"/>
          <a:stretch/>
        </p:blipFill>
        <p:spPr>
          <a:xfrm>
            <a:off x="2520" y="5433840"/>
            <a:ext cx="12191760" cy="1423800"/>
          </a:xfrm>
          <a:prstGeom prst="rect">
            <a:avLst/>
          </a:prstGeom>
          <a:ln>
            <a:noFill/>
          </a:ln>
        </p:spPr>
      </p:pic>
      <p:pic>
        <p:nvPicPr>
          <p:cNvPr id="169" name="Image 1" descr=""/>
          <p:cNvPicPr/>
          <p:nvPr/>
        </p:nvPicPr>
        <p:blipFill>
          <a:blip r:embed="rId4"/>
          <a:stretch/>
        </p:blipFill>
        <p:spPr>
          <a:xfrm>
            <a:off x="889560" y="5883120"/>
            <a:ext cx="1530360" cy="974520"/>
          </a:xfrm>
          <a:prstGeom prst="rect">
            <a:avLst/>
          </a:prstGeom>
          <a:ln>
            <a:noFill/>
          </a:ln>
        </p:spPr>
      </p:pic>
      <p:pic>
        <p:nvPicPr>
          <p:cNvPr id="170" name="Image 2" descr=""/>
          <p:cNvPicPr/>
          <p:nvPr/>
        </p:nvPicPr>
        <p:blipFill>
          <a:blip r:embed="rId5"/>
          <a:stretch/>
        </p:blipFill>
        <p:spPr>
          <a:xfrm>
            <a:off x="9997560" y="208800"/>
            <a:ext cx="1976400" cy="1258560"/>
          </a:xfrm>
          <a:prstGeom prst="rect">
            <a:avLst/>
          </a:prstGeom>
          <a:ln>
            <a:noFill/>
          </a:ln>
        </p:spPr>
      </p:pic>
      <p:sp>
        <p:nvSpPr>
          <p:cNvPr id="171" name="PlaceHolder 2"/>
          <p:cNvSpPr>
            <a:spLocks noGrp="1"/>
          </p:cNvSpPr>
          <p:nvPr>
            <p:ph type="title"/>
          </p:nvPr>
        </p:nvSpPr>
        <p:spPr>
          <a:xfrm>
            <a:off x="609480" y="273600"/>
            <a:ext cx="10972440" cy="1144800"/>
          </a:xfrm>
          <a:prstGeom prst="rect">
            <a:avLst/>
          </a:prstGeom>
        </p:spPr>
        <p:txBody>
          <a:bodyPr lIns="0" rIns="0" tIns="0" bIns="0" anchor="ctr">
            <a:noAutofit/>
          </a:bodyPr>
          <a:p>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172" name="PlaceHolder 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Cliquez pour éditer le format du plan de texte</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niveau de plan</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9" name="PlaceHolder 1"/>
          <p:cNvSpPr>
            <a:spLocks noGrp="1"/>
          </p:cNvSpPr>
          <p:nvPr>
            <p:ph type="dt"/>
          </p:nvPr>
        </p:nvSpPr>
        <p:spPr>
          <a:xfrm>
            <a:off x="838080" y="6356520"/>
            <a:ext cx="2742840" cy="364680"/>
          </a:xfrm>
          <a:prstGeom prst="rect">
            <a:avLst/>
          </a:prstGeom>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210" name="PlaceHolder 2"/>
          <p:cNvSpPr>
            <a:spLocks noGrp="1"/>
          </p:cNvSpPr>
          <p:nvPr>
            <p:ph type="ftr"/>
          </p:nvPr>
        </p:nvSpPr>
        <p:spPr>
          <a:xfrm>
            <a:off x="4038480" y="6356520"/>
            <a:ext cx="4114440" cy="364680"/>
          </a:xfrm>
          <a:prstGeom prst="rect">
            <a:avLst/>
          </a:prstGeom>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211" name="PlaceHolder 3"/>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C00D92E6-23A4-4720-9D0B-26DE91272CBE}" type="slidenum">
              <a:rPr b="0" lang="fr-FR" sz="1200" spc="-1" strike="noStrike">
                <a:solidFill>
                  <a:srgbClr val="8b8b8b"/>
                </a:solidFill>
                <a:latin typeface="Calibri"/>
              </a:rPr>
              <a:t>&lt;numéro&gt;</a:t>
            </a:fld>
            <a:endParaRPr b="0" lang="fr-FR" sz="1200" spc="-1" strike="noStrike">
              <a:latin typeface="Times New Roman"/>
            </a:endParaRPr>
          </a:p>
        </p:txBody>
      </p:sp>
      <p:sp>
        <p:nvSpPr>
          <p:cNvPr id="212" name="PlaceHolder 4"/>
          <p:cNvSpPr>
            <a:spLocks noGrp="1"/>
          </p:cNvSpPr>
          <p:nvPr>
            <p:ph type="title"/>
          </p:nvPr>
        </p:nvSpPr>
        <p:spPr>
          <a:xfrm>
            <a:off x="609480" y="273600"/>
            <a:ext cx="10972440" cy="1144800"/>
          </a:xfrm>
          <a:prstGeom prst="rect">
            <a:avLst/>
          </a:prstGeom>
        </p:spPr>
        <p:txBody>
          <a:bodyPr lIns="0" rIns="0" tIns="0" bIns="0" anchor="ctr">
            <a:noAutofit/>
          </a:bodyPr>
          <a:p>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213"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2800" spc="-1" strike="noStrike">
                <a:solidFill>
                  <a:srgbClr val="000000"/>
                </a:solidFill>
                <a:latin typeface="Calibri"/>
              </a:rPr>
              <a:t>Cliquez pour éditer le format du plan de texte</a:t>
            </a:r>
            <a:endParaRPr b="0" lang="fr-FR"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000" spc="-1" strike="noStrike">
                <a:solidFill>
                  <a:srgbClr val="000000"/>
                </a:solidFill>
                <a:latin typeface="Calibri"/>
              </a:rPr>
              <a:t>Second niveau de plan</a:t>
            </a:r>
            <a:endParaRPr b="0" lang="fr-FR"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1800" spc="-1" strike="noStrike">
                <a:solidFill>
                  <a:srgbClr val="000000"/>
                </a:solidFill>
                <a:latin typeface="Calibri"/>
              </a:rPr>
              <a:t>Troisième niveau de plan</a:t>
            </a:r>
            <a:endParaRPr b="0" lang="fr-FR"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1800" spc="-1" strike="noStrike">
                <a:solidFill>
                  <a:srgbClr val="000000"/>
                </a:solidFill>
                <a:latin typeface="Calibri"/>
              </a:rPr>
              <a:t>Quatrième niveau de plan</a:t>
            </a:r>
            <a:endParaRPr b="0" lang="fr-FR"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hyperlink" Target="https://www.eau-seine-normandie.fr/formulaires_aides" TargetMode="External"/><Relationship Id="rId4" Type="http://schemas.openxmlformats.org/officeDocument/2006/relationships/hyperlink" Target="https://www.eau-seine-normandie.fr/Demarches-simplifiees" TargetMode="External"/><Relationship Id="rId5" Type="http://schemas.openxmlformats.org/officeDocument/2006/relationships/hyperlink" Target="mailto:guillot-gautier.claire@aesn.fr" TargetMode="External"/><Relationship Id="rId6" Type="http://schemas.openxmlformats.org/officeDocument/2006/relationships/slideLayout" Target="../slideLayouts/slideLayout49.xml"/><Relationship Id="rId7"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6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28.xml"/>
</Relationships>
</file>

<file path=ppt/slides/_rels/slide6.xml.rels><?xml version="1.0" encoding="UTF-8"?>
<Relationships xmlns="http://schemas.openxmlformats.org/package/2006/relationships"><Relationship Id="rId1" Type="http://schemas.openxmlformats.org/officeDocument/2006/relationships/image" Target="../media/image8.wmf"/><Relationship Id="rId2" Type="http://schemas.openxmlformats.org/officeDocument/2006/relationships/slideLayout" Target="../slideLayouts/slideLayout28.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TextShape 1"/>
          <p:cNvSpPr txBox="1"/>
          <p:nvPr/>
        </p:nvSpPr>
        <p:spPr>
          <a:xfrm>
            <a:off x="693720" y="2192400"/>
            <a:ext cx="10940760" cy="2106360"/>
          </a:xfrm>
          <a:prstGeom prst="rect">
            <a:avLst/>
          </a:prstGeom>
          <a:noFill/>
          <a:ln>
            <a:noFill/>
          </a:ln>
        </p:spPr>
        <p:txBody>
          <a:bodyPr anchor="b">
            <a:normAutofit/>
          </a:bodyPr>
          <a:p>
            <a:pPr algn="ctr">
              <a:lnSpc>
                <a:spcPct val="90000"/>
              </a:lnSpc>
            </a:pPr>
            <a:r>
              <a:rPr b="0" lang="fr-FR" sz="4400" spc="-1" strike="noStrike">
                <a:solidFill>
                  <a:srgbClr val="548235"/>
                </a:solidFill>
                <a:latin typeface="Calibri Light"/>
              </a:rPr>
              <a:t>La réhabilitation du réseau d’assainissement</a:t>
            </a:r>
            <a:br/>
            <a:r>
              <a:rPr b="0" lang="fr-FR" sz="4400" spc="-1" strike="noStrike">
                <a:solidFill>
                  <a:srgbClr val="548235"/>
                </a:solidFill>
                <a:latin typeface="Calibri Light"/>
              </a:rPr>
              <a:t>de Paris Jardins</a:t>
            </a:r>
            <a:br/>
            <a:r>
              <a:rPr b="0" lang="fr-FR" sz="3200" spc="-1" strike="noStrike">
                <a:solidFill>
                  <a:srgbClr val="548235"/>
                </a:solidFill>
                <a:latin typeface="Calibri Light"/>
              </a:rPr>
              <a:t>(réseau général </a:t>
            </a:r>
            <a:r>
              <a:rPr b="0" lang="fr-FR" sz="1800" spc="-1" strike="noStrike">
                <a:solidFill>
                  <a:srgbClr val="548235"/>
                </a:solidFill>
                <a:latin typeface="Calibri Light"/>
              </a:rPr>
              <a:t>&amp;</a:t>
            </a:r>
            <a:r>
              <a:rPr b="0" lang="fr-FR" sz="3200" spc="-1" strike="noStrike">
                <a:solidFill>
                  <a:srgbClr val="548235"/>
                </a:solidFill>
                <a:latin typeface="Calibri Light"/>
              </a:rPr>
              <a:t> réseaux privés)</a:t>
            </a:r>
            <a:endParaRPr b="0" lang="fr-FR" sz="3200" spc="-1" strike="noStrike">
              <a:solidFill>
                <a:srgbClr val="000000"/>
              </a:solidFill>
              <a:latin typeface="Calibri"/>
            </a:endParaRPr>
          </a:p>
        </p:txBody>
      </p:sp>
      <p:sp>
        <p:nvSpPr>
          <p:cNvPr id="257" name="TextShape 2"/>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258" name="TextShape 3"/>
          <p:cNvSpPr txBox="1"/>
          <p:nvPr/>
        </p:nvSpPr>
        <p:spPr>
          <a:xfrm>
            <a:off x="8610480" y="6356520"/>
            <a:ext cx="2742840" cy="364680"/>
          </a:xfrm>
          <a:prstGeom prst="rect">
            <a:avLst/>
          </a:prstGeom>
          <a:noFill/>
          <a:ln>
            <a:noFill/>
          </a:ln>
        </p:spPr>
        <p:txBody>
          <a:bodyPr anchor="ctr">
            <a:noAutofit/>
          </a:bodyPr>
          <a:p>
            <a:pPr algn="r">
              <a:lnSpc>
                <a:spcPct val="100000"/>
              </a:lnSpc>
            </a:pPr>
            <a:fld id="{37A67596-132E-426A-AC0F-7C53FAB09A00}" type="slidenum">
              <a:rPr b="0" lang="fr-FR" sz="1200" spc="-1" strike="noStrike">
                <a:solidFill>
                  <a:srgbClr val="8b8b8b"/>
                </a:solidFill>
                <a:latin typeface="Calibri"/>
              </a:rPr>
              <a:t>&lt;numéro&gt;</a:t>
            </a:fld>
            <a:endParaRPr b="0" lang="fr-FR" sz="1200" spc="-1" strike="noStrike">
              <a:latin typeface="Times New Roman"/>
            </a:endParaRPr>
          </a:p>
        </p:txBody>
      </p:sp>
      <p:sp>
        <p:nvSpPr>
          <p:cNvPr id="259" name="TextShape 4"/>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TextShape 1"/>
          <p:cNvSpPr txBox="1"/>
          <p:nvPr/>
        </p:nvSpPr>
        <p:spPr>
          <a:xfrm>
            <a:off x="838080" y="231840"/>
            <a:ext cx="11017080" cy="6212520"/>
          </a:xfrm>
          <a:prstGeom prst="rect">
            <a:avLst/>
          </a:prstGeom>
          <a:noFill/>
          <a:ln>
            <a:noFill/>
          </a:ln>
        </p:spPr>
        <p:txBody>
          <a:bodyPr>
            <a:normAutofit fontScale="3000"/>
          </a:bodyPr>
          <a:p>
            <a:pPr>
              <a:lnSpc>
                <a:spcPct val="90000"/>
              </a:lnSpc>
              <a:spcBef>
                <a:spcPts val="1001"/>
              </a:spcBef>
            </a:pPr>
            <a:endParaRPr b="0" lang="fr-FR" sz="2800" spc="-1" strike="noStrike">
              <a:solidFill>
                <a:srgbClr val="000000"/>
              </a:solidFill>
              <a:latin typeface="Calibri"/>
            </a:endParaRPr>
          </a:p>
          <a:p>
            <a:pPr algn="ctr">
              <a:lnSpc>
                <a:spcPct val="90000"/>
              </a:lnSpc>
              <a:spcBef>
                <a:spcPts val="1001"/>
              </a:spcBef>
            </a:pPr>
            <a:r>
              <a:rPr b="1" lang="fr-FR" sz="12800" spc="-1" strike="noStrike">
                <a:solidFill>
                  <a:srgbClr val="00b050"/>
                </a:solidFill>
                <a:latin typeface="Arial"/>
              </a:rPr>
              <a:t>Dépenses engagées en 2024 et budget 2025</a:t>
            </a:r>
            <a:endParaRPr b="0" lang="fr-FR" sz="12800" spc="-1" strike="noStrike">
              <a:solidFill>
                <a:srgbClr val="000000"/>
              </a:solidFill>
              <a:latin typeface="Calibri"/>
            </a:endParaRPr>
          </a:p>
          <a:p>
            <a:pPr algn="ctr">
              <a:lnSpc>
                <a:spcPct val="90000"/>
              </a:lnSpc>
              <a:spcBef>
                <a:spcPts val="1001"/>
              </a:spcBef>
            </a:pPr>
            <a:endParaRPr b="0" lang="fr-FR" sz="12800" spc="-1" strike="noStrike">
              <a:solidFill>
                <a:srgbClr val="000000"/>
              </a:solidFill>
              <a:latin typeface="Calibri"/>
            </a:endParaRPr>
          </a:p>
          <a:p>
            <a:pPr algn="ctr">
              <a:lnSpc>
                <a:spcPct val="90000"/>
              </a:lnSpc>
              <a:spcBef>
                <a:spcPts val="1001"/>
              </a:spcBef>
            </a:pPr>
            <a:endParaRPr b="0" lang="fr-FR" sz="12800" spc="-1" strike="noStrike">
              <a:solidFill>
                <a:srgbClr val="000000"/>
              </a:solidFill>
              <a:latin typeface="Calibri"/>
            </a:endParaRPr>
          </a:p>
          <a:p>
            <a:pPr marL="228600" indent="-228240" algn="just">
              <a:lnSpc>
                <a:spcPct val="170000"/>
              </a:lnSpc>
              <a:spcBef>
                <a:spcPts val="1001"/>
              </a:spcBef>
              <a:spcAft>
                <a:spcPts val="601"/>
              </a:spcAft>
              <a:buClr>
                <a:srgbClr val="000000"/>
              </a:buClr>
              <a:buFont typeface="Wingdings" charset="2"/>
              <a:buChar char=""/>
            </a:pPr>
            <a:r>
              <a:rPr b="0" lang="fr-FR" sz="11200" spc="-1" strike="noStrike">
                <a:solidFill>
                  <a:srgbClr val="000000"/>
                </a:solidFill>
                <a:latin typeface="Arial"/>
              </a:rPr>
              <a:t>Le coût des travaux 2024 s’est élevé à 2050 K€, soit un peu plus de la moitié du budget prévisionnel</a:t>
            </a:r>
            <a:endParaRPr b="0" lang="fr-FR" sz="11200" spc="-1" strike="noStrike">
              <a:solidFill>
                <a:srgbClr val="000000"/>
              </a:solidFill>
              <a:latin typeface="Calibri"/>
            </a:endParaRPr>
          </a:p>
          <a:p>
            <a:pPr algn="just">
              <a:lnSpc>
                <a:spcPct val="90000"/>
              </a:lnSpc>
              <a:spcBef>
                <a:spcPts val="1001"/>
              </a:spcBef>
            </a:pPr>
            <a:endParaRPr b="0" lang="fr-FR" sz="11200" spc="-1" strike="noStrike">
              <a:solidFill>
                <a:srgbClr val="000000"/>
              </a:solidFill>
              <a:latin typeface="Calibri"/>
            </a:endParaRPr>
          </a:p>
          <a:p>
            <a:pPr marL="228600" indent="-228240" algn="just">
              <a:lnSpc>
                <a:spcPct val="90000"/>
              </a:lnSpc>
              <a:spcBef>
                <a:spcPts val="1001"/>
              </a:spcBef>
              <a:buClr>
                <a:srgbClr val="000000"/>
              </a:buClr>
              <a:buFont typeface="Wingdings" charset="2"/>
              <a:buChar char=""/>
            </a:pPr>
            <a:r>
              <a:rPr b="0" lang="fr-FR" sz="11200" spc="-1" strike="noStrike">
                <a:solidFill>
                  <a:srgbClr val="000000"/>
                </a:solidFill>
                <a:latin typeface="Arial"/>
              </a:rPr>
              <a:t>Par rapport aux prévisions, une moins-value d’environ 100 K€</a:t>
            </a:r>
            <a:endParaRPr b="0" lang="fr-FR" sz="11200" spc="-1" strike="noStrike">
              <a:solidFill>
                <a:srgbClr val="000000"/>
              </a:solidFill>
              <a:latin typeface="Calibri"/>
            </a:endParaRPr>
          </a:p>
          <a:p>
            <a:pPr algn="just">
              <a:lnSpc>
                <a:spcPct val="90000"/>
              </a:lnSpc>
              <a:spcBef>
                <a:spcPts val="1001"/>
              </a:spcBef>
            </a:pPr>
            <a:endParaRPr b="0" lang="fr-FR" sz="11200" spc="-1" strike="noStrike">
              <a:solidFill>
                <a:srgbClr val="000000"/>
              </a:solidFill>
              <a:latin typeface="Calibri"/>
            </a:endParaRPr>
          </a:p>
          <a:p>
            <a:pPr marL="228600" indent="-228240" algn="just">
              <a:lnSpc>
                <a:spcPct val="90000"/>
              </a:lnSpc>
              <a:spcBef>
                <a:spcPts val="1001"/>
              </a:spcBef>
              <a:buClr>
                <a:srgbClr val="000000"/>
              </a:buClr>
              <a:buFont typeface="Wingdings" charset="2"/>
              <a:buChar char=""/>
            </a:pPr>
            <a:r>
              <a:rPr b="0" lang="fr-FR" sz="11200" spc="-1" strike="noStrike">
                <a:solidFill>
                  <a:srgbClr val="000000"/>
                </a:solidFill>
                <a:latin typeface="Arial"/>
              </a:rPr>
              <a:t>Pas de modification sensible du plan de financement initial</a:t>
            </a:r>
            <a:endParaRPr b="0" lang="fr-FR" sz="11200" spc="-1" strike="noStrike">
              <a:solidFill>
                <a:srgbClr val="000000"/>
              </a:solidFill>
              <a:latin typeface="Calibri"/>
            </a:endParaRPr>
          </a:p>
          <a:p>
            <a:pPr algn="just">
              <a:lnSpc>
                <a:spcPct val="90000"/>
              </a:lnSpc>
              <a:spcBef>
                <a:spcPts val="1001"/>
              </a:spcBef>
            </a:pPr>
            <a:endParaRPr b="0" lang="fr-FR" sz="11200" spc="-1" strike="noStrike">
              <a:solidFill>
                <a:srgbClr val="000000"/>
              </a:solidFill>
              <a:latin typeface="Calibri"/>
            </a:endParaRPr>
          </a:p>
          <a:p>
            <a:pPr marL="228600" indent="-228240" algn="just">
              <a:lnSpc>
                <a:spcPct val="90000"/>
              </a:lnSpc>
              <a:spcBef>
                <a:spcPts val="1001"/>
              </a:spcBef>
              <a:buClr>
                <a:srgbClr val="000000"/>
              </a:buClr>
              <a:buFont typeface="Wingdings" charset="2"/>
              <a:buChar char=""/>
            </a:pPr>
            <a:r>
              <a:rPr b="0" lang="fr-FR" sz="11200" spc="-1" strike="noStrike">
                <a:solidFill>
                  <a:srgbClr val="000000"/>
                </a:solidFill>
                <a:latin typeface="Arial"/>
              </a:rPr>
              <a:t>Pour 2025, mobilisation de l’autofinancement et du prêt CCM</a:t>
            </a:r>
            <a:endParaRPr b="0" lang="fr-FR" sz="11200" spc="-1" strike="noStrike">
              <a:solidFill>
                <a:srgbClr val="000000"/>
              </a:solidFill>
              <a:latin typeface="Calibri"/>
            </a:endParaRPr>
          </a:p>
          <a:p>
            <a:pPr algn="just">
              <a:lnSpc>
                <a:spcPct val="90000"/>
              </a:lnSpc>
              <a:spcBef>
                <a:spcPts val="1001"/>
              </a:spcBef>
            </a:pPr>
            <a:endParaRPr b="0" lang="fr-FR" sz="11200" spc="-1" strike="noStrike">
              <a:solidFill>
                <a:srgbClr val="000000"/>
              </a:solidFill>
              <a:latin typeface="Calibri"/>
            </a:endParaRPr>
          </a:p>
          <a:p>
            <a:pPr algn="just">
              <a:lnSpc>
                <a:spcPct val="90000"/>
              </a:lnSpc>
              <a:spcBef>
                <a:spcPts val="1001"/>
              </a:spcBef>
            </a:pPr>
            <a:endParaRPr b="0" lang="fr-FR" sz="11200" spc="-1" strike="noStrike">
              <a:solidFill>
                <a:srgbClr val="000000"/>
              </a:solidFill>
              <a:latin typeface="Calibri"/>
            </a:endParaRPr>
          </a:p>
          <a:p>
            <a:pPr algn="just">
              <a:lnSpc>
                <a:spcPct val="90000"/>
              </a:lnSpc>
              <a:spcBef>
                <a:spcPts val="1001"/>
              </a:spcBef>
            </a:pPr>
            <a:endParaRPr b="0" lang="fr-FR" sz="11200" spc="-1" strike="noStrike">
              <a:solidFill>
                <a:srgbClr val="000000"/>
              </a:solidFill>
              <a:latin typeface="Calibri"/>
            </a:endParaRPr>
          </a:p>
          <a:p>
            <a:pPr algn="ctr">
              <a:lnSpc>
                <a:spcPct val="90000"/>
              </a:lnSpc>
              <a:spcBef>
                <a:spcPts val="1001"/>
              </a:spcBef>
            </a:pPr>
            <a:endParaRPr b="0" lang="fr-FR" sz="11200" spc="-1" strike="noStrike">
              <a:solidFill>
                <a:srgbClr val="000000"/>
              </a:solidFill>
              <a:latin typeface="Calibri"/>
            </a:endParaRPr>
          </a:p>
          <a:p>
            <a:pPr algn="ctr">
              <a:lnSpc>
                <a:spcPct val="90000"/>
              </a:lnSpc>
              <a:spcBef>
                <a:spcPts val="1001"/>
              </a:spcBef>
            </a:pPr>
            <a:endParaRPr b="0" lang="fr-FR" sz="11200" spc="-1" strike="noStrike">
              <a:solidFill>
                <a:srgbClr val="000000"/>
              </a:solidFill>
              <a:latin typeface="Calibri"/>
            </a:endParaRPr>
          </a:p>
          <a:p>
            <a:pPr marL="457200" algn="just">
              <a:lnSpc>
                <a:spcPct val="90000"/>
              </a:lnSpc>
              <a:spcBef>
                <a:spcPts val="499"/>
              </a:spcBef>
            </a:pPr>
            <a:endParaRPr b="0" lang="fr-FR" sz="11200" spc="-1" strike="noStrike">
              <a:solidFill>
                <a:srgbClr val="000000"/>
              </a:solidFill>
              <a:latin typeface="Calibri"/>
            </a:endParaRPr>
          </a:p>
          <a:p>
            <a:pPr marL="457200" algn="just">
              <a:lnSpc>
                <a:spcPct val="90000"/>
              </a:lnSpc>
              <a:spcBef>
                <a:spcPts val="499"/>
              </a:spcBef>
            </a:pPr>
            <a:endParaRPr b="0" lang="fr-FR" sz="11200" spc="-1" strike="noStrike">
              <a:solidFill>
                <a:srgbClr val="000000"/>
              </a:solidFill>
              <a:latin typeface="Calibri"/>
            </a:endParaRPr>
          </a:p>
          <a:p>
            <a:pPr marL="457200" algn="just">
              <a:lnSpc>
                <a:spcPct val="90000"/>
              </a:lnSpc>
              <a:spcBef>
                <a:spcPts val="499"/>
              </a:spcBef>
            </a:pPr>
            <a:r>
              <a:rPr b="1" lang="fr-FR" sz="1600" spc="-1" strike="noStrike">
                <a:solidFill>
                  <a:srgbClr val="00b050"/>
                </a:solidFill>
                <a:latin typeface="Arial"/>
              </a:rPr>
              <a:t> </a:t>
            </a:r>
            <a:endParaRPr b="0" lang="fr-FR" sz="1600" spc="-1" strike="noStrike">
              <a:solidFill>
                <a:srgbClr val="000000"/>
              </a:solidFill>
              <a:latin typeface="Calibri"/>
            </a:endParaRPr>
          </a:p>
          <a:p>
            <a:pPr marL="457200" algn="just">
              <a:lnSpc>
                <a:spcPct val="90000"/>
              </a:lnSpc>
              <a:spcBef>
                <a:spcPts val="499"/>
              </a:spcBef>
            </a:pPr>
            <a:endParaRPr b="0" lang="fr-FR" sz="1600" spc="-1" strike="noStrike">
              <a:solidFill>
                <a:srgbClr val="000000"/>
              </a:solidFill>
              <a:latin typeface="Calibri"/>
            </a:endParaRPr>
          </a:p>
        </p:txBody>
      </p:sp>
      <p:sp>
        <p:nvSpPr>
          <p:cNvPr id="321"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22"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23"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6B3E133C-2AFA-45F4-A3CB-B6CBDBFBD173}" type="slidenum">
              <a:rPr b="0" lang="fr-FR" sz="1200" spc="-1" strike="noStrike">
                <a:solidFill>
                  <a:srgbClr val="8b8b8b"/>
                </a:solidFill>
                <a:latin typeface="Calibri"/>
              </a:rPr>
              <a:t>&lt;numéro&gt;</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4" name="TextShape 1"/>
          <p:cNvSpPr txBox="1"/>
          <p:nvPr/>
        </p:nvSpPr>
        <p:spPr>
          <a:xfrm>
            <a:off x="809280" y="2331000"/>
            <a:ext cx="11157840" cy="2277000"/>
          </a:xfrm>
          <a:prstGeom prst="rect">
            <a:avLst/>
          </a:prstGeom>
          <a:noFill/>
          <a:ln>
            <a:noFill/>
          </a:ln>
        </p:spPr>
        <p:txBody>
          <a:bodyPr anchor="b">
            <a:normAutofit fontScale="47000"/>
          </a:bodyPr>
          <a:p>
            <a:pPr>
              <a:lnSpc>
                <a:spcPct val="100000"/>
              </a:lnSpc>
              <a:spcBef>
                <a:spcPts val="751"/>
              </a:spcBef>
              <a:spcAft>
                <a:spcPts val="751"/>
              </a:spcAft>
            </a:pPr>
            <a:br/>
            <a:br/>
            <a:br/>
            <a:r>
              <a:rPr b="0" lang="fr-FR" sz="3800" spc="-1" strike="noStrike">
                <a:solidFill>
                  <a:srgbClr val="548235"/>
                </a:solidFill>
                <a:latin typeface="arial"/>
              </a:rPr>
              <a:t>2025: réhabilitation de votre réseau privé des eaux usées</a:t>
            </a:r>
            <a:br/>
            <a:br/>
            <a:endParaRPr b="0" lang="fr-FR" sz="3800" spc="-1" strike="noStrike">
              <a:solidFill>
                <a:srgbClr val="000000"/>
              </a:solidFill>
              <a:latin typeface="Calibri"/>
            </a:endParaRPr>
          </a:p>
        </p:txBody>
      </p:sp>
      <p:sp>
        <p:nvSpPr>
          <p:cNvPr id="325"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26"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27"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81985CCE-4927-4B94-B2C7-9AF9248D479D}" type="slidenum">
              <a:rPr b="0" lang="fr-FR" sz="1200" spc="-1" strike="noStrike">
                <a:solidFill>
                  <a:srgbClr val="8b8b8b"/>
                </a:solidFill>
                <a:latin typeface="Calibri"/>
              </a:rPr>
              <a:t>&lt;numéro&gt;</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TextShape 1"/>
          <p:cNvSpPr txBox="1"/>
          <p:nvPr/>
        </p:nvSpPr>
        <p:spPr>
          <a:xfrm>
            <a:off x="230040" y="1347840"/>
            <a:ext cx="11763720" cy="3948480"/>
          </a:xfrm>
          <a:prstGeom prst="rect">
            <a:avLst/>
          </a:prstGeom>
          <a:noFill/>
          <a:ln>
            <a:noFill/>
          </a:ln>
        </p:spPr>
        <p:txBody>
          <a:bodyPr anchor="b">
            <a:normAutofit fontScale="45000"/>
          </a:bodyPr>
          <a:p>
            <a:pPr marL="457200">
              <a:lnSpc>
                <a:spcPct val="100000"/>
              </a:lnSpc>
              <a:spcBef>
                <a:spcPts val="751"/>
              </a:spcBef>
              <a:spcAft>
                <a:spcPts val="751"/>
              </a:spcAft>
            </a:pPr>
            <a:br/>
            <a:br/>
            <a:br/>
            <a:br/>
            <a:br/>
            <a:br/>
            <a:br/>
            <a:br/>
            <a:br/>
            <a:br/>
            <a:br/>
            <a:r>
              <a:rPr b="0" lang="fr-FR" sz="2200" spc="-1" strike="noStrike">
                <a:solidFill>
                  <a:srgbClr val="548235"/>
                </a:solidFill>
                <a:latin typeface="Calibri"/>
              </a:rPr>
              <a:t>2.1</a:t>
            </a:r>
            <a:r>
              <a:rPr b="0" lang="fr-FR" sz="3100" spc="-1" strike="noStrike">
                <a:solidFill>
                  <a:srgbClr val="548235"/>
                </a:solidFill>
                <a:latin typeface="Calibri"/>
              </a:rPr>
              <a:t> - </a:t>
            </a:r>
            <a:r>
              <a:rPr b="0" lang="fr-FR" sz="2700" spc="-1" strike="noStrike">
                <a:solidFill>
                  <a:srgbClr val="548235"/>
                </a:solidFill>
                <a:latin typeface="Calibri"/>
              </a:rPr>
              <a:t>Règles de l'AESN pour une mise en conformité et l’obtention des subventions </a:t>
            </a:r>
            <a:r>
              <a:rPr b="0" lang="fr-FR" sz="1600" spc="-1" strike="noStrike">
                <a:solidFill>
                  <a:srgbClr val="444444"/>
                </a:solidFill>
                <a:latin typeface="arial"/>
              </a:rPr>
              <a:t>(Claire)</a:t>
            </a:r>
            <a:br/>
            <a:br/>
            <a:br/>
            <a:br/>
            <a:endParaRPr b="0" lang="fr-FR" sz="1600" spc="-1" strike="noStrike">
              <a:solidFill>
                <a:srgbClr val="000000"/>
              </a:solidFill>
              <a:latin typeface="Calibri"/>
            </a:endParaRPr>
          </a:p>
        </p:txBody>
      </p:sp>
      <p:sp>
        <p:nvSpPr>
          <p:cNvPr id="329"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30"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31"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60ABAFDC-8F3F-4D67-8A0C-E60EB4F8C689}" type="slidenum">
              <a:rPr b="0" lang="fr-FR" sz="1200" spc="-1" strike="noStrike">
                <a:solidFill>
                  <a:srgbClr val="8b8b8b"/>
                </a:solidFill>
                <a:latin typeface="Calibri"/>
              </a:rPr>
              <a:t>&lt;numéro&gt;</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CustomShape 1"/>
          <p:cNvSpPr/>
          <p:nvPr/>
        </p:nvSpPr>
        <p:spPr>
          <a:xfrm>
            <a:off x="2286360" y="558720"/>
            <a:ext cx="5104800" cy="335160"/>
          </a:xfrm>
          <a:prstGeom prst="rect">
            <a:avLst/>
          </a:prstGeom>
          <a:noFill/>
          <a:ln>
            <a:noFill/>
          </a:ln>
        </p:spPr>
        <p:style>
          <a:lnRef idx="0"/>
          <a:fillRef idx="0"/>
          <a:effectRef idx="0"/>
          <a:fontRef idx="minor"/>
        </p:style>
        <p:txBody>
          <a:bodyPr>
            <a:spAutoFit/>
          </a:bodyPr>
          <a:p>
            <a:pPr>
              <a:lnSpc>
                <a:spcPct val="100000"/>
              </a:lnSpc>
            </a:pPr>
            <a:r>
              <a:rPr b="1" lang="fr-FR" sz="1600" spc="-1" strike="noStrike">
                <a:solidFill>
                  <a:srgbClr val="00a2df"/>
                </a:solidFill>
                <a:latin typeface="Arial"/>
              </a:rPr>
              <a:t>SYSTEMES DE COLLECTE ET DE TRANSPORT</a:t>
            </a:r>
            <a:endParaRPr b="0" lang="fr-FR" sz="1600" spc="-1" strike="noStrike">
              <a:latin typeface="Arial"/>
            </a:endParaRPr>
          </a:p>
        </p:txBody>
      </p:sp>
      <p:sp>
        <p:nvSpPr>
          <p:cNvPr id="333" name="CustomShape 2"/>
          <p:cNvSpPr/>
          <p:nvPr/>
        </p:nvSpPr>
        <p:spPr>
          <a:xfrm>
            <a:off x="414000" y="220320"/>
            <a:ext cx="11287800" cy="335160"/>
          </a:xfrm>
          <a:prstGeom prst="rect">
            <a:avLst/>
          </a:prstGeom>
          <a:noFill/>
          <a:ln>
            <a:noFill/>
          </a:ln>
        </p:spPr>
        <p:style>
          <a:lnRef idx="0"/>
          <a:fillRef idx="0"/>
          <a:effectRef idx="0"/>
          <a:fontRef idx="minor"/>
        </p:style>
        <p:txBody>
          <a:bodyPr>
            <a:spAutoFit/>
          </a:bodyPr>
          <a:p>
            <a:pPr>
              <a:lnSpc>
                <a:spcPct val="100000"/>
              </a:lnSpc>
            </a:pPr>
            <a:r>
              <a:rPr b="1" lang="fr-FR" sz="1600" spc="-1" strike="noStrike">
                <a:solidFill>
                  <a:srgbClr val="00a2df"/>
                </a:solidFill>
                <a:latin typeface="Arial"/>
              </a:rPr>
              <a:t>12e PROGRAMME| </a:t>
            </a:r>
            <a:r>
              <a:rPr b="1" lang="fr-FR" sz="1600" spc="-1" strike="noStrike">
                <a:solidFill>
                  <a:srgbClr val="000000"/>
                </a:solidFill>
                <a:latin typeface="Arial"/>
              </a:rPr>
              <a:t>AMELIORER</a:t>
            </a:r>
            <a:r>
              <a:rPr b="1" lang="fr-FR" sz="1600" spc="-1" strike="noStrike">
                <a:solidFill>
                  <a:srgbClr val="00a2df"/>
                </a:solidFill>
                <a:latin typeface="Arial"/>
              </a:rPr>
              <a:t> </a:t>
            </a:r>
            <a:r>
              <a:rPr b="1" lang="fr-FR" sz="1600" spc="-1" strike="noStrike">
                <a:solidFill>
                  <a:srgbClr val="000000"/>
                </a:solidFill>
                <a:latin typeface="Arial"/>
              </a:rPr>
              <a:t>L’ASSAINISSEMENT ET ACCOMPAGNER LA GESTION DES EAUX DE PLUIE</a:t>
            </a:r>
            <a:endParaRPr b="0" lang="fr-FR" sz="1600" spc="-1" strike="noStrike">
              <a:latin typeface="Arial"/>
            </a:endParaRPr>
          </a:p>
        </p:txBody>
      </p:sp>
      <p:sp>
        <p:nvSpPr>
          <p:cNvPr id="334" name="CustomShape 3"/>
          <p:cNvSpPr/>
          <p:nvPr/>
        </p:nvSpPr>
        <p:spPr>
          <a:xfrm>
            <a:off x="522000" y="1266480"/>
            <a:ext cx="2601000" cy="465120"/>
          </a:xfrm>
          <a:prstGeom prst="roundRect">
            <a:avLst>
              <a:gd name="adj" fmla="val 16667"/>
            </a:avLst>
          </a:prstGeom>
          <a:solidFill>
            <a:srgbClr val="00a2df"/>
          </a:solidFill>
          <a:ln/>
        </p:spPr>
        <p:style>
          <a:lnRef idx="2">
            <a:schemeClr val="accent1">
              <a:shade val="15000"/>
            </a:schemeClr>
          </a:lnRef>
          <a:fillRef idx="1">
            <a:schemeClr val="accent1"/>
          </a:fillRef>
          <a:effectRef idx="0">
            <a:schemeClr val="accent1"/>
          </a:effectRef>
          <a:fontRef idx="minor"/>
        </p:style>
        <p:txBody>
          <a:bodyPr anchor="ctr">
            <a:noAutofit/>
          </a:bodyPr>
          <a:p>
            <a:pPr algn="ctr">
              <a:lnSpc>
                <a:spcPct val="100000"/>
              </a:lnSpc>
            </a:pPr>
            <a:r>
              <a:rPr b="1" lang="fr-FR" sz="1800" spc="-1" strike="noStrike">
                <a:solidFill>
                  <a:srgbClr val="ffffff"/>
                </a:solidFill>
                <a:latin typeface="Calibri"/>
              </a:rPr>
              <a:t>ELIGIBILITE</a:t>
            </a:r>
            <a:endParaRPr b="0" lang="fr-FR" sz="1800" spc="-1" strike="noStrike">
              <a:latin typeface="Arial"/>
            </a:endParaRPr>
          </a:p>
        </p:txBody>
      </p:sp>
      <p:sp>
        <p:nvSpPr>
          <p:cNvPr id="335" name="CustomShape 4"/>
          <p:cNvSpPr/>
          <p:nvPr/>
        </p:nvSpPr>
        <p:spPr>
          <a:xfrm>
            <a:off x="3342240" y="1266480"/>
            <a:ext cx="8727480" cy="50281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Respect de la </a:t>
            </a:r>
            <a:r>
              <a:rPr b="1" lang="fr-FR" sz="1800" spc="-1" strike="noStrike">
                <a:solidFill>
                  <a:srgbClr val="000000"/>
                </a:solidFill>
                <a:latin typeface="Calibri"/>
              </a:rPr>
              <a:t>réglementation</a:t>
            </a:r>
            <a:r>
              <a:rPr b="0" lang="fr-FR" sz="1800" spc="-1" strike="noStrike">
                <a:solidFill>
                  <a:srgbClr val="000000"/>
                </a:solidFill>
                <a:latin typeface="Calibri"/>
              </a:rPr>
              <a:t> en vigueur :</a:t>
            </a:r>
            <a:endParaRPr b="0" lang="fr-FR" sz="1800" spc="-1" strike="noStrike">
              <a:latin typeface="Arial"/>
            </a:endParaRPr>
          </a:p>
          <a:p>
            <a:pPr marL="285840" indent="-285480">
              <a:lnSpc>
                <a:spcPct val="100000"/>
              </a:lnSpc>
              <a:buClr>
                <a:srgbClr val="000000"/>
              </a:buClr>
              <a:buFont typeface="Wingdings" charset="2"/>
              <a:buChar char=""/>
            </a:pPr>
            <a:r>
              <a:rPr b="0" lang="fr-FR" sz="1800" spc="-1" strike="noStrike">
                <a:solidFill>
                  <a:srgbClr val="000000"/>
                </a:solidFill>
                <a:latin typeface="Calibri"/>
              </a:rPr>
              <a:t>Saisie des données dans SISPEA, quelle que soit la taille de la collectivité et la nature des travaux</a:t>
            </a:r>
            <a:endParaRPr b="0" lang="fr-FR" sz="1800" spc="-1" strike="noStrike">
              <a:latin typeface="Arial"/>
            </a:endParaRPr>
          </a:p>
          <a:p>
            <a:pPr marL="285840" indent="-285480">
              <a:lnSpc>
                <a:spcPct val="100000"/>
              </a:lnSpc>
              <a:buClr>
                <a:srgbClr val="000000"/>
              </a:buClr>
              <a:buFont typeface="Wingdings" charset="2"/>
              <a:buChar char=""/>
            </a:pPr>
            <a:r>
              <a:rPr b="0" lang="fr-FR" sz="1800" spc="-1" strike="noStrike">
                <a:solidFill>
                  <a:srgbClr val="000000"/>
                </a:solidFill>
                <a:latin typeface="Calibri"/>
              </a:rPr>
              <a:t>Existence d’un diagnostic périodique de durée &lt;10 ans</a:t>
            </a:r>
            <a:endParaRPr b="0" lang="fr-FR" sz="1800" spc="-1" strike="noStrike">
              <a:latin typeface="Arial"/>
            </a:endParaRPr>
          </a:p>
          <a:p>
            <a:pPr marL="285840" indent="-285480">
              <a:lnSpc>
                <a:spcPct val="100000"/>
              </a:lnSpc>
              <a:buClr>
                <a:srgbClr val="000000"/>
              </a:buClr>
              <a:buFont typeface="Wingdings" charset="2"/>
              <a:buChar char=""/>
            </a:pPr>
            <a:r>
              <a:rPr b="0" lang="fr-FR" sz="1800" spc="-1" strike="noStrike">
                <a:solidFill>
                  <a:srgbClr val="000000"/>
                </a:solidFill>
                <a:latin typeface="Calibri"/>
              </a:rPr>
              <a:t>Mise en œuvre d’un diagnostic permanent</a:t>
            </a:r>
            <a:endParaRPr b="0" lang="fr-FR" sz="1800" spc="-1" strike="noStrike">
              <a:latin typeface="Arial"/>
            </a:endParaRPr>
          </a:p>
          <a:p>
            <a:pPr marL="285840" indent="-285480">
              <a:lnSpc>
                <a:spcPct val="100000"/>
              </a:lnSpc>
              <a:buClr>
                <a:srgbClr val="000000"/>
              </a:buClr>
              <a:buFont typeface="Wingdings" charset="2"/>
              <a:buChar char=""/>
            </a:pPr>
            <a:r>
              <a:rPr b="0" lang="fr-FR" sz="1800" spc="-1" strike="noStrike">
                <a:solidFill>
                  <a:srgbClr val="000000"/>
                </a:solidFill>
                <a:latin typeface="Calibri"/>
              </a:rPr>
              <a:t>Zonage des eaux pluviales approuvé après enquête publique </a:t>
            </a:r>
            <a:endParaRPr b="0" lang="fr-FR" sz="1800" spc="-1" strike="noStrike">
              <a:latin typeface="Arial"/>
            </a:endParaRPr>
          </a:p>
          <a:p>
            <a:pPr marL="285840" indent="-285480">
              <a:lnSpc>
                <a:spcPct val="100000"/>
              </a:lnSpc>
              <a:buClr>
                <a:srgbClr val="000000"/>
              </a:buClr>
              <a:buFont typeface="Wingdings" charset="2"/>
              <a:buChar char=""/>
            </a:pPr>
            <a:r>
              <a:rPr b="0" lang="fr-FR" sz="1800" spc="-1" strike="noStrike">
                <a:solidFill>
                  <a:srgbClr val="000000"/>
                </a:solidFill>
                <a:latin typeface="Calibri"/>
              </a:rPr>
              <a:t>Zonage des eaux usées approuvé après enquête publique</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rPr>
              <a:t>Respect de la </a:t>
            </a:r>
            <a:r>
              <a:rPr b="1" lang="fr-FR" sz="1800" spc="-1" strike="noStrike">
                <a:solidFill>
                  <a:srgbClr val="000000"/>
                </a:solidFill>
                <a:latin typeface="Calibri"/>
              </a:rPr>
              <a:t>charte qualité de l’ASTEE</a:t>
            </a:r>
            <a:r>
              <a:rPr b="0" lang="fr-FR" sz="1800" spc="-1" strike="noStrike">
                <a:solidFill>
                  <a:srgbClr val="000000"/>
                </a:solidFill>
                <a:latin typeface="Calibri"/>
              </a:rPr>
              <a:t>, en particulier des critères suivants :</a:t>
            </a:r>
            <a:endParaRPr b="0" lang="fr-FR" sz="1800" spc="-1" strike="noStrike">
              <a:latin typeface="Arial"/>
            </a:endParaRPr>
          </a:p>
          <a:p>
            <a:pPr marL="285840" indent="-285480">
              <a:lnSpc>
                <a:spcPct val="100000"/>
              </a:lnSpc>
              <a:buClr>
                <a:srgbClr val="000000"/>
              </a:buClr>
              <a:buFont typeface="Wingdings" charset="2"/>
              <a:buChar char=""/>
            </a:pPr>
            <a:r>
              <a:rPr b="0" lang="fr-FR" sz="1800" spc="-1" strike="noStrike">
                <a:solidFill>
                  <a:srgbClr val="000000"/>
                </a:solidFill>
                <a:latin typeface="Calibri"/>
              </a:rPr>
              <a:t>Etudes préalables réalisées avant la consultation du marché de travaux</a:t>
            </a:r>
            <a:endParaRPr b="0" lang="fr-FR" sz="1800" spc="-1" strike="noStrike">
              <a:latin typeface="Arial"/>
            </a:endParaRPr>
          </a:p>
          <a:p>
            <a:pPr marL="285840" indent="-285480">
              <a:lnSpc>
                <a:spcPct val="100000"/>
              </a:lnSpc>
              <a:buClr>
                <a:srgbClr val="000000"/>
              </a:buClr>
              <a:buFont typeface="Wingdings" charset="2"/>
              <a:buChar char=""/>
            </a:pPr>
            <a:r>
              <a:rPr b="0" lang="fr-FR" sz="1800" spc="-1" strike="noStrike">
                <a:solidFill>
                  <a:srgbClr val="000000"/>
                </a:solidFill>
                <a:latin typeface="Calibri"/>
              </a:rPr>
              <a:t>Etude géotechnique documentaire réalisée</a:t>
            </a:r>
            <a:endParaRPr b="0" lang="fr-FR" sz="1800" spc="-1" strike="noStrike">
              <a:latin typeface="Arial"/>
            </a:endParaRPr>
          </a:p>
          <a:p>
            <a:pPr marL="285840" indent="-285480">
              <a:lnSpc>
                <a:spcPct val="100000"/>
              </a:lnSpc>
              <a:buClr>
                <a:srgbClr val="000000"/>
              </a:buClr>
              <a:buFont typeface="Wingdings" charset="2"/>
              <a:buChar char=""/>
            </a:pPr>
            <a:r>
              <a:rPr b="0" lang="fr-FR" sz="1800" spc="-1" strike="noStrike">
                <a:solidFill>
                  <a:srgbClr val="000000"/>
                </a:solidFill>
                <a:latin typeface="Calibri"/>
              </a:rPr>
              <a:t>Critère technique prépondérant par rapport au critère de coût pour l’attribution du marché de travaux</a:t>
            </a:r>
            <a:endParaRPr b="0" lang="fr-FR" sz="1800" spc="-1" strike="noStrike">
              <a:latin typeface="Arial"/>
            </a:endParaRPr>
          </a:p>
          <a:p>
            <a:pPr marL="285840" indent="-285480">
              <a:lnSpc>
                <a:spcPct val="100000"/>
              </a:lnSpc>
              <a:buClr>
                <a:srgbClr val="000000"/>
              </a:buClr>
              <a:buFont typeface="Wingdings" charset="2"/>
              <a:buChar char=""/>
            </a:pPr>
            <a:r>
              <a:rPr b="0" lang="fr-FR" sz="1800" spc="-1" strike="noStrike">
                <a:solidFill>
                  <a:srgbClr val="000000"/>
                </a:solidFill>
                <a:latin typeface="Calibri"/>
              </a:rPr>
              <a:t>Contrôles de réception réalisés par une entreprise accréditée COFRAC et indépendante de l’entreprise de travaux, conformes aux fascicules 70-1 et 71.</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Calibri"/>
              </a:rPr>
              <a:t>A ces critères peuvent s’ajouter </a:t>
            </a:r>
            <a:r>
              <a:rPr b="1" lang="fr-FR" sz="1800" spc="-1" strike="noStrike">
                <a:solidFill>
                  <a:srgbClr val="000000"/>
                </a:solidFill>
                <a:latin typeface="Calibri"/>
              </a:rPr>
              <a:t>d’autres critères spécifiques selon la nature des travaux réalisés</a:t>
            </a:r>
            <a:r>
              <a:rPr b="0" lang="fr-FR" sz="1800" spc="-1" strike="noStrike">
                <a:solidFill>
                  <a:srgbClr val="000000"/>
                </a:solidFill>
                <a:latin typeface="Calibri"/>
              </a:rPr>
              <a:t> (par ex. mise en conformité de 80% des parties privatives de branchement).</a:t>
            </a:r>
            <a:endParaRPr b="0" lang="fr-FR" sz="1800" spc="-1" strike="noStrike">
              <a:latin typeface="Arial"/>
            </a:endParaRPr>
          </a:p>
        </p:txBody>
      </p:sp>
      <p:pic>
        <p:nvPicPr>
          <p:cNvPr id="336" name="Image 11" descr=""/>
          <p:cNvPicPr/>
          <p:nvPr/>
        </p:nvPicPr>
        <p:blipFill>
          <a:blip r:embed="rId1"/>
          <a:stretch/>
        </p:blipFill>
        <p:spPr>
          <a:xfrm>
            <a:off x="786600" y="1870560"/>
            <a:ext cx="2079360" cy="1801800"/>
          </a:xfrm>
          <a:prstGeom prst="rect">
            <a:avLst/>
          </a:prstGeom>
          <a:ln>
            <a:noFill/>
          </a:ln>
        </p:spPr>
      </p:pic>
      <p:pic>
        <p:nvPicPr>
          <p:cNvPr id="337" name="Image 14" descr=""/>
          <p:cNvPicPr/>
          <p:nvPr/>
        </p:nvPicPr>
        <p:blipFill>
          <a:blip r:embed="rId2"/>
          <a:stretch/>
        </p:blipFill>
        <p:spPr>
          <a:xfrm>
            <a:off x="786600" y="3812040"/>
            <a:ext cx="2071440" cy="188028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CustomShape 1"/>
          <p:cNvSpPr/>
          <p:nvPr/>
        </p:nvSpPr>
        <p:spPr>
          <a:xfrm>
            <a:off x="2286360" y="558720"/>
            <a:ext cx="9619560" cy="335160"/>
          </a:xfrm>
          <a:prstGeom prst="rect">
            <a:avLst/>
          </a:prstGeom>
          <a:noFill/>
          <a:ln>
            <a:noFill/>
          </a:ln>
        </p:spPr>
        <p:style>
          <a:lnRef idx="0"/>
          <a:fillRef idx="0"/>
          <a:effectRef idx="0"/>
          <a:fontRef idx="minor"/>
        </p:style>
        <p:txBody>
          <a:bodyPr>
            <a:spAutoFit/>
          </a:bodyPr>
          <a:p>
            <a:pPr>
              <a:lnSpc>
                <a:spcPct val="100000"/>
              </a:lnSpc>
            </a:pPr>
            <a:r>
              <a:rPr b="1" lang="fr-FR" sz="1600" spc="-1" strike="noStrike">
                <a:solidFill>
                  <a:srgbClr val="00a2df"/>
                </a:solidFill>
                <a:latin typeface="Arial"/>
              </a:rPr>
              <a:t>MISE EN CONFORMITE DES BRANCHEMENTS DES SOCIETAIRES VERS LE RESEAU NEUF</a:t>
            </a:r>
            <a:endParaRPr b="0" lang="fr-FR" sz="1600" spc="-1" strike="noStrike">
              <a:latin typeface="Arial"/>
            </a:endParaRPr>
          </a:p>
        </p:txBody>
      </p:sp>
      <p:sp>
        <p:nvSpPr>
          <p:cNvPr id="339" name="CustomShape 2"/>
          <p:cNvSpPr/>
          <p:nvPr/>
        </p:nvSpPr>
        <p:spPr>
          <a:xfrm>
            <a:off x="414000" y="220320"/>
            <a:ext cx="11287800" cy="335160"/>
          </a:xfrm>
          <a:prstGeom prst="rect">
            <a:avLst/>
          </a:prstGeom>
          <a:noFill/>
          <a:ln>
            <a:noFill/>
          </a:ln>
        </p:spPr>
        <p:style>
          <a:lnRef idx="0"/>
          <a:fillRef idx="0"/>
          <a:effectRef idx="0"/>
          <a:fontRef idx="minor"/>
        </p:style>
        <p:txBody>
          <a:bodyPr>
            <a:spAutoFit/>
          </a:bodyPr>
          <a:p>
            <a:pPr>
              <a:lnSpc>
                <a:spcPct val="100000"/>
              </a:lnSpc>
            </a:pPr>
            <a:r>
              <a:rPr b="1" lang="fr-FR" sz="1600" spc="-1" strike="noStrike">
                <a:solidFill>
                  <a:srgbClr val="00a2df"/>
                </a:solidFill>
                <a:latin typeface="Arial"/>
              </a:rPr>
              <a:t>12e PROGRAMME| </a:t>
            </a:r>
            <a:r>
              <a:rPr b="1" lang="fr-FR" sz="1600" spc="-1" strike="noStrike">
                <a:solidFill>
                  <a:srgbClr val="000000"/>
                </a:solidFill>
                <a:latin typeface="Arial"/>
              </a:rPr>
              <a:t>AMELIORER</a:t>
            </a:r>
            <a:r>
              <a:rPr b="1" lang="fr-FR" sz="1600" spc="-1" strike="noStrike">
                <a:solidFill>
                  <a:srgbClr val="00a2df"/>
                </a:solidFill>
                <a:latin typeface="Arial"/>
              </a:rPr>
              <a:t> </a:t>
            </a:r>
            <a:r>
              <a:rPr b="1" lang="fr-FR" sz="1600" spc="-1" strike="noStrike">
                <a:solidFill>
                  <a:srgbClr val="000000"/>
                </a:solidFill>
                <a:latin typeface="Arial"/>
              </a:rPr>
              <a:t>L’ASSAINISSEMENT ET ACCOMPAGNER LA GESTION DES EAUX DE PLUIE</a:t>
            </a:r>
            <a:endParaRPr b="0" lang="fr-FR" sz="1600" spc="-1" strike="noStrike">
              <a:latin typeface="Arial"/>
            </a:endParaRPr>
          </a:p>
        </p:txBody>
      </p:sp>
      <p:sp>
        <p:nvSpPr>
          <p:cNvPr id="340" name="CustomShape 3"/>
          <p:cNvSpPr/>
          <p:nvPr/>
        </p:nvSpPr>
        <p:spPr>
          <a:xfrm>
            <a:off x="665640" y="1046520"/>
            <a:ext cx="2601000" cy="595800"/>
          </a:xfrm>
          <a:prstGeom prst="roundRect">
            <a:avLst>
              <a:gd name="adj" fmla="val 16667"/>
            </a:avLst>
          </a:prstGeom>
          <a:solidFill>
            <a:srgbClr val="00a2df"/>
          </a:solidFill>
          <a:ln/>
        </p:spPr>
        <p:style>
          <a:lnRef idx="2">
            <a:schemeClr val="accent1">
              <a:shade val="15000"/>
            </a:schemeClr>
          </a:lnRef>
          <a:fillRef idx="1">
            <a:schemeClr val="accent1"/>
          </a:fillRef>
          <a:effectRef idx="0">
            <a:schemeClr val="accent1"/>
          </a:effectRef>
          <a:fontRef idx="minor"/>
        </p:style>
        <p:txBody>
          <a:bodyPr anchor="ctr">
            <a:noAutofit/>
          </a:bodyPr>
          <a:p>
            <a:pPr algn="ctr">
              <a:lnSpc>
                <a:spcPct val="100000"/>
              </a:lnSpc>
            </a:pPr>
            <a:r>
              <a:rPr b="1" lang="fr-FR" sz="1800" spc="-1" strike="noStrike">
                <a:solidFill>
                  <a:srgbClr val="ffffff"/>
                </a:solidFill>
                <a:latin typeface="Calibri"/>
              </a:rPr>
              <a:t>NIVEAUX D’AIDE</a:t>
            </a:r>
            <a:endParaRPr b="0" lang="fr-FR" sz="1800" spc="-1" strike="noStrike">
              <a:latin typeface="Arial"/>
            </a:endParaRPr>
          </a:p>
        </p:txBody>
      </p:sp>
      <p:graphicFrame>
        <p:nvGraphicFramePr>
          <p:cNvPr id="341" name="Table 4"/>
          <p:cNvGraphicFramePr/>
          <p:nvPr/>
        </p:nvGraphicFramePr>
        <p:xfrm>
          <a:off x="675000" y="1791720"/>
          <a:ext cx="10841760" cy="1529280"/>
        </p:xfrm>
        <a:graphic>
          <a:graphicData uri="http://schemas.openxmlformats.org/drawingml/2006/table">
            <a:tbl>
              <a:tblPr/>
              <a:tblGrid>
                <a:gridCol w="2877840"/>
                <a:gridCol w="1895400"/>
                <a:gridCol w="1847520"/>
                <a:gridCol w="2609640"/>
                <a:gridCol w="1611360"/>
              </a:tblGrid>
              <a:tr h="576720">
                <a:tc>
                  <a:txBody>
                    <a:bodyPr lIns="68400" rIns="68400" tIns="0" bIns="0" anchor="ctr">
                      <a:noAutofit/>
                    </a:bodyPr>
                    <a:p>
                      <a:pPr algn="ctr">
                        <a:lnSpc>
                          <a:spcPct val="100000"/>
                        </a:lnSpc>
                      </a:pPr>
                      <a:r>
                        <a:rPr b="1" lang="fr-FR" sz="1400" spc="-1" strike="noStrike">
                          <a:solidFill>
                            <a:srgbClr val="ffffff"/>
                          </a:solidFill>
                          <a:latin typeface="Calibri"/>
                        </a:rPr>
                        <a:t>Nature de l’opération</a:t>
                      </a: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chor="ctr">
                      <a:noAutofit/>
                    </a:bodyPr>
                    <a:p>
                      <a:pPr algn="ctr">
                        <a:lnSpc>
                          <a:spcPct val="100000"/>
                        </a:lnSpc>
                      </a:pPr>
                      <a:r>
                        <a:rPr b="1" lang="fr-FR" sz="1400" spc="-1" strike="noStrike">
                          <a:solidFill>
                            <a:srgbClr val="ffffff"/>
                          </a:solidFill>
                          <a:latin typeface="Calibri"/>
                        </a:rPr>
                        <a:t>Montant d’aide maximum</a:t>
                      </a: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chor="ctr">
                      <a:noAutofit/>
                    </a:bodyPr>
                    <a:p>
                      <a:pPr algn="ctr">
                        <a:lnSpc>
                          <a:spcPct val="100000"/>
                        </a:lnSpc>
                      </a:pPr>
                      <a:r>
                        <a:rPr b="1" lang="fr-FR" sz="1400" spc="-1" strike="noStrike">
                          <a:solidFill>
                            <a:srgbClr val="ffffff"/>
                          </a:solidFill>
                          <a:latin typeface="Calibri"/>
                        </a:rPr>
                        <a:t>Choix des entreprises</a:t>
                      </a: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chor="ctr">
                      <a:noAutofit/>
                    </a:bodyPr>
                    <a:p>
                      <a:pPr algn="ctr">
                        <a:lnSpc>
                          <a:spcPct val="100000"/>
                        </a:lnSpc>
                      </a:pPr>
                      <a:r>
                        <a:rPr b="1" lang="fr-FR" sz="1400" spc="-1" strike="noStrike">
                          <a:solidFill>
                            <a:srgbClr val="ffffff"/>
                          </a:solidFill>
                          <a:latin typeface="Calibri"/>
                        </a:rPr>
                        <a:t>Coordination Paris Jardins</a:t>
                      </a: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chor="ctr">
                      <a:noAutofit/>
                    </a:bodyPr>
                    <a:p>
                      <a:pPr algn="ctr">
                        <a:lnSpc>
                          <a:spcPct val="100000"/>
                        </a:lnSpc>
                      </a:pPr>
                      <a:r>
                        <a:rPr b="1" lang="fr-FR" sz="1400" spc="-1" strike="noStrike">
                          <a:solidFill>
                            <a:srgbClr val="ffffff"/>
                          </a:solidFill>
                          <a:latin typeface="Calibri"/>
                        </a:rPr>
                        <a:t>Solidarité possible</a:t>
                      </a: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465120">
                <a:tc>
                  <a:txBody>
                    <a:bodyPr lIns="68400" rIns="68400" tIns="0" bIns="0" anchor="ctr">
                      <a:noAutofit/>
                    </a:bodyPr>
                    <a:p>
                      <a:pPr algn="ctr">
                        <a:lnSpc>
                          <a:spcPct val="100000"/>
                        </a:lnSpc>
                      </a:pPr>
                      <a:r>
                        <a:rPr b="1" lang="fr-FR" sz="1400" spc="-1" strike="noStrike">
                          <a:solidFill>
                            <a:srgbClr val="ffffff"/>
                          </a:solidFill>
                          <a:latin typeface="Calibri"/>
                        </a:rPr>
                        <a:t>Maîtrise d’ouvrage groupée privée</a:t>
                      </a: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ctr">
                        <a:lnSpc>
                          <a:spcPct val="100000"/>
                        </a:lnSpc>
                      </a:pPr>
                      <a:r>
                        <a:rPr b="0" lang="fr-FR" sz="1400" spc="-1" strike="noStrike">
                          <a:solidFill>
                            <a:srgbClr val="000000"/>
                          </a:solidFill>
                          <a:latin typeface="Calibri"/>
                        </a:rPr>
                        <a:t>5 000 €/ branchements</a:t>
                      </a: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ctr">
                      <a:noAutofit/>
                    </a:bodyPr>
                    <a:p>
                      <a:pPr algn="ctr">
                        <a:lnSpc>
                          <a:spcPct val="100000"/>
                        </a:lnSpc>
                      </a:pPr>
                      <a:r>
                        <a:rPr b="0" lang="fr-FR" sz="1400" spc="-1" strike="noStrike">
                          <a:solidFill>
                            <a:srgbClr val="000000"/>
                          </a:solidFill>
                          <a:latin typeface="Calibri"/>
                          <a:ea typeface="Calibri"/>
                        </a:rPr>
                        <a:t>Par chaque sociétaire</a:t>
                      </a: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ctr">
                      <a:noAutofit/>
                    </a:bodyPr>
                    <a:p>
                      <a:pPr algn="ctr">
                        <a:lnSpc>
                          <a:spcPct val="100000"/>
                        </a:lnSpc>
                      </a:pPr>
                      <a:r>
                        <a:rPr b="0" lang="fr-FR" sz="1400" spc="-1" strike="noStrike">
                          <a:solidFill>
                            <a:srgbClr val="000000"/>
                          </a:solidFill>
                          <a:latin typeface="Calibri"/>
                          <a:ea typeface="Calibri"/>
                        </a:rPr>
                        <a:t>Uniquement gestion de l’enveloppe financière</a:t>
                      </a: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chor="ctr">
                      <a:noAutofit/>
                    </a:bodyPr>
                    <a:p>
                      <a:pPr algn="ctr">
                        <a:lnSpc>
                          <a:spcPct val="100000"/>
                        </a:lnSpc>
                      </a:pPr>
                      <a:r>
                        <a:rPr b="0" lang="fr-FR" sz="1400" spc="-1" strike="noStrike">
                          <a:solidFill>
                            <a:srgbClr val="000000"/>
                          </a:solidFill>
                          <a:latin typeface="Calibri"/>
                        </a:rPr>
                        <a:t>Non</a:t>
                      </a: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487800">
                <a:tc>
                  <a:txBody>
                    <a:bodyPr lIns="68400" rIns="68400" tIns="0" bIns="0" anchor="ctr">
                      <a:noAutofit/>
                    </a:bodyPr>
                    <a:p>
                      <a:pPr algn="ctr">
                        <a:lnSpc>
                          <a:spcPct val="100000"/>
                        </a:lnSpc>
                      </a:pPr>
                      <a:r>
                        <a:rPr b="1" lang="fr-FR" sz="1400" spc="-1" strike="noStrike">
                          <a:solidFill>
                            <a:srgbClr val="ffffff"/>
                          </a:solidFill>
                          <a:latin typeface="Calibri"/>
                        </a:rPr>
                        <a:t>Maîtrise d’ouvrage groupée publique</a:t>
                      </a:r>
                      <a:endParaRPr b="0" lang="fr-FR" sz="1400" spc="-1" strike="noStrike">
                        <a:latin typeface="Arial"/>
                      </a:endParaRPr>
                    </a:p>
                    <a:p>
                      <a:pPr algn="ctr">
                        <a:lnSpc>
                          <a:spcPct val="100000"/>
                        </a:lnSpc>
                      </a:pP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chor="ctr">
                      <a:noAutofit/>
                    </a:bodyPr>
                    <a:p>
                      <a:pPr algn="ctr">
                        <a:lnSpc>
                          <a:spcPct val="100000"/>
                        </a:lnSpc>
                      </a:pPr>
                      <a:r>
                        <a:rPr b="0" lang="fr-FR" sz="1400" spc="-1" strike="noStrike">
                          <a:solidFill>
                            <a:srgbClr val="000000"/>
                          </a:solidFill>
                          <a:latin typeface="Calibri"/>
                        </a:rPr>
                        <a:t>5 900 €/ branchements</a:t>
                      </a: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ctr">
                      <a:noAutofit/>
                    </a:bodyPr>
                    <a:p>
                      <a:pPr algn="ctr">
                        <a:lnSpc>
                          <a:spcPct val="100000"/>
                        </a:lnSpc>
                      </a:pPr>
                      <a:r>
                        <a:rPr b="0" lang="fr-FR" sz="1400" spc="-1" strike="noStrike">
                          <a:solidFill>
                            <a:srgbClr val="000000"/>
                          </a:solidFill>
                          <a:latin typeface="Calibri"/>
                          <a:ea typeface="Calibri"/>
                        </a:rPr>
                        <a:t>Par Paris Jardins</a:t>
                      </a: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ctr">
                      <a:noAutofit/>
                    </a:bodyPr>
                    <a:p>
                      <a:pPr algn="ctr">
                        <a:lnSpc>
                          <a:spcPct val="100000"/>
                        </a:lnSpc>
                      </a:pPr>
                      <a:r>
                        <a:rPr b="0" lang="fr-FR" sz="1400" spc="-1" strike="noStrike">
                          <a:solidFill>
                            <a:srgbClr val="000000"/>
                          </a:solidFill>
                          <a:latin typeface="Calibri"/>
                          <a:ea typeface="Calibri"/>
                        </a:rPr>
                        <a:t>Gestion financière et suivi des travaux chez les sociétaires</a:t>
                      </a: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chor="ctr">
                      <a:noAutofit/>
                    </a:bodyPr>
                    <a:p>
                      <a:pPr algn="ctr">
                        <a:lnSpc>
                          <a:spcPct val="100000"/>
                        </a:lnSpc>
                      </a:pPr>
                      <a:r>
                        <a:rPr b="0" lang="fr-FR" sz="1400" spc="-1" strike="noStrike">
                          <a:solidFill>
                            <a:srgbClr val="000000"/>
                          </a:solidFill>
                          <a:latin typeface="Calibri"/>
                        </a:rPr>
                        <a:t>Oui</a:t>
                      </a:r>
                      <a:endParaRPr b="0" lang="fr-FR" sz="14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
        <p:nvSpPr>
          <p:cNvPr id="342" name="CustomShape 5"/>
          <p:cNvSpPr/>
          <p:nvPr/>
        </p:nvSpPr>
        <p:spPr>
          <a:xfrm>
            <a:off x="665640" y="3565080"/>
            <a:ext cx="10841760" cy="9133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Par exemple :</a:t>
            </a:r>
            <a:endParaRPr b="0" lang="fr-FR" sz="1800" spc="-1" strike="noStrike">
              <a:latin typeface="Arial"/>
            </a:endParaRPr>
          </a:p>
          <a:p>
            <a:pPr>
              <a:lnSpc>
                <a:spcPct val="100000"/>
              </a:lnSpc>
            </a:pPr>
            <a:r>
              <a:rPr b="0" lang="fr-FR" sz="1800" spc="-1" strike="noStrike" u="sng">
                <a:solidFill>
                  <a:srgbClr val="000000"/>
                </a:solidFill>
                <a:uFillTx/>
                <a:latin typeface="Calibri"/>
              </a:rPr>
              <a:t>MOG </a:t>
            </a:r>
            <a:r>
              <a:rPr b="1" lang="fr-FR" sz="1800" spc="-1" strike="noStrike" u="sng">
                <a:solidFill>
                  <a:srgbClr val="000000"/>
                </a:solidFill>
                <a:uFillTx/>
                <a:latin typeface="Calibri"/>
              </a:rPr>
              <a:t>Privée</a:t>
            </a:r>
            <a:r>
              <a:rPr b="0" lang="fr-FR" sz="1800" spc="-1" strike="noStrike" u="sng">
                <a:solidFill>
                  <a:srgbClr val="000000"/>
                </a:solidFill>
                <a:uFillTx/>
                <a:latin typeface="Calibri"/>
              </a:rPr>
              <a:t> </a:t>
            </a:r>
            <a:r>
              <a:rPr b="0" lang="fr-FR" sz="1800" spc="-1" strike="noStrike">
                <a:solidFill>
                  <a:srgbClr val="000000"/>
                </a:solidFill>
                <a:latin typeface="Calibri"/>
              </a:rPr>
              <a:t>: la mise en conformité de </a:t>
            </a:r>
            <a:r>
              <a:rPr b="1" lang="fr-FR" sz="1800" spc="-1" strike="noStrike">
                <a:solidFill>
                  <a:srgbClr val="000000"/>
                </a:solidFill>
                <a:latin typeface="Calibri"/>
              </a:rPr>
              <a:t>A coûte 4 000 € et</a:t>
            </a:r>
            <a:r>
              <a:rPr b="0" lang="fr-FR" sz="1800" spc="-1" strike="noStrike">
                <a:solidFill>
                  <a:srgbClr val="000000"/>
                </a:solidFill>
                <a:latin typeface="Calibri"/>
              </a:rPr>
              <a:t> </a:t>
            </a:r>
            <a:r>
              <a:rPr b="1" lang="fr-FR" sz="1800" spc="-1" strike="noStrike">
                <a:solidFill>
                  <a:srgbClr val="000000"/>
                </a:solidFill>
                <a:latin typeface="Calibri"/>
              </a:rPr>
              <a:t>B coûte 6 000 € </a:t>
            </a:r>
            <a:r>
              <a:rPr b="0" lang="fr-FR" sz="1800" spc="-1" strike="noStrike">
                <a:solidFill>
                  <a:srgbClr val="000000"/>
                </a:solidFill>
                <a:latin typeface="Calibri"/>
              </a:rPr>
              <a:t>alors </a:t>
            </a:r>
            <a:r>
              <a:rPr b="1" lang="fr-FR" sz="1800" spc="-1" strike="noStrike">
                <a:solidFill>
                  <a:srgbClr val="000000"/>
                </a:solidFill>
                <a:latin typeface="Calibri"/>
              </a:rPr>
              <a:t>A recevra 4 000 € et B 5 000 €</a:t>
            </a:r>
            <a:endParaRPr b="0" lang="fr-FR" sz="1800" spc="-1" strike="noStrike">
              <a:latin typeface="Arial"/>
            </a:endParaRPr>
          </a:p>
          <a:p>
            <a:pPr>
              <a:lnSpc>
                <a:spcPct val="100000"/>
              </a:lnSpc>
            </a:pPr>
            <a:r>
              <a:rPr b="0" lang="fr-FR" sz="1800" spc="-1" strike="noStrike" u="sng">
                <a:solidFill>
                  <a:srgbClr val="000000"/>
                </a:solidFill>
                <a:uFillTx/>
                <a:latin typeface="Calibri"/>
              </a:rPr>
              <a:t>MOG </a:t>
            </a:r>
            <a:r>
              <a:rPr b="1" lang="fr-FR" sz="1800" spc="-1" strike="noStrike" u="sng">
                <a:solidFill>
                  <a:srgbClr val="000000"/>
                </a:solidFill>
                <a:uFillTx/>
                <a:latin typeface="Calibri"/>
              </a:rPr>
              <a:t>Publique</a:t>
            </a:r>
            <a:r>
              <a:rPr b="0" lang="fr-FR" sz="1800" spc="-1" strike="noStrike" u="sng">
                <a:solidFill>
                  <a:srgbClr val="000000"/>
                </a:solidFill>
                <a:uFillTx/>
                <a:latin typeface="Calibri"/>
              </a:rPr>
              <a:t> </a:t>
            </a:r>
            <a:r>
              <a:rPr b="0" lang="fr-FR" sz="1800" spc="-1" strike="noStrike">
                <a:solidFill>
                  <a:srgbClr val="000000"/>
                </a:solidFill>
                <a:latin typeface="Calibri"/>
              </a:rPr>
              <a:t>: la mise en conformité de </a:t>
            </a:r>
            <a:r>
              <a:rPr b="1" lang="fr-FR" sz="1800" spc="-1" strike="noStrike">
                <a:solidFill>
                  <a:srgbClr val="000000"/>
                </a:solidFill>
                <a:latin typeface="Calibri"/>
              </a:rPr>
              <a:t>A coûte 4 000 € et B coûte 6 000 € </a:t>
            </a:r>
            <a:r>
              <a:rPr b="0" lang="fr-FR" sz="1800" spc="-1" strike="noStrike">
                <a:solidFill>
                  <a:srgbClr val="000000"/>
                </a:solidFill>
                <a:latin typeface="Calibri"/>
              </a:rPr>
              <a:t>alors </a:t>
            </a:r>
            <a:r>
              <a:rPr b="1" lang="fr-FR" sz="1800" spc="-1" strike="noStrike">
                <a:solidFill>
                  <a:srgbClr val="000000"/>
                </a:solidFill>
                <a:latin typeface="Calibri"/>
              </a:rPr>
              <a:t>A recevra 4 000 € et B 6 000 €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3" name="Image 14" descr=""/>
          <p:cNvPicPr/>
          <p:nvPr/>
        </p:nvPicPr>
        <p:blipFill>
          <a:blip r:embed="rId1"/>
          <a:srcRect l="0" t="6387" r="0" b="21779"/>
          <a:stretch/>
        </p:blipFill>
        <p:spPr>
          <a:xfrm>
            <a:off x="0" y="2775960"/>
            <a:ext cx="12191760" cy="3801600"/>
          </a:xfrm>
          <a:prstGeom prst="rect">
            <a:avLst/>
          </a:prstGeom>
          <a:ln>
            <a:noFill/>
          </a:ln>
        </p:spPr>
      </p:pic>
      <p:pic>
        <p:nvPicPr>
          <p:cNvPr id="344" name="Image 2" descr=""/>
          <p:cNvPicPr/>
          <p:nvPr/>
        </p:nvPicPr>
        <p:blipFill>
          <a:blip r:embed="rId2"/>
          <a:stretch/>
        </p:blipFill>
        <p:spPr>
          <a:xfrm>
            <a:off x="0" y="5204880"/>
            <a:ext cx="12191760" cy="1652760"/>
          </a:xfrm>
          <a:prstGeom prst="rect">
            <a:avLst/>
          </a:prstGeom>
          <a:ln>
            <a:noFill/>
          </a:ln>
        </p:spPr>
      </p:pic>
      <p:grpSp>
        <p:nvGrpSpPr>
          <p:cNvPr id="345" name="Group 1"/>
          <p:cNvGrpSpPr/>
          <p:nvPr/>
        </p:nvGrpSpPr>
        <p:grpSpPr>
          <a:xfrm>
            <a:off x="191160" y="1379520"/>
            <a:ext cx="11809440" cy="1595880"/>
            <a:chOff x="191160" y="1379520"/>
            <a:chExt cx="11809440" cy="1595880"/>
          </a:xfrm>
        </p:grpSpPr>
        <p:sp>
          <p:nvSpPr>
            <p:cNvPr id="346" name="CustomShape 2"/>
            <p:cNvSpPr/>
            <p:nvPr/>
          </p:nvSpPr>
          <p:spPr>
            <a:xfrm>
              <a:off x="191160" y="1379520"/>
              <a:ext cx="11809440" cy="1350360"/>
            </a:xfrm>
            <a:prstGeom prst="rect">
              <a:avLst/>
            </a:prstGeom>
            <a:solidFill>
              <a:schemeClr val="accent6">
                <a:lumMod val="60000"/>
                <a:lumOff val="40000"/>
                <a:alpha val="44000"/>
              </a:schemeClr>
            </a:solidFill>
            <a:ln/>
          </p:spPr>
          <p:style>
            <a:lnRef idx="2">
              <a:schemeClr val="lt1">
                <a:hueOff val="0"/>
                <a:satOff val="0"/>
                <a:lumOff val="0"/>
                <a:alphaOff val="0"/>
              </a:schemeClr>
            </a:lnRef>
            <a:fillRef idx="0"/>
            <a:effectRef idx="0">
              <a:schemeClr val="accent1">
                <a:hueOff val="0"/>
                <a:satOff val="0"/>
                <a:lumOff val="0"/>
                <a:alphaOff val="0"/>
              </a:schemeClr>
            </a:effectRef>
            <a:fontRef idx="minor"/>
          </p:style>
        </p:sp>
        <p:sp>
          <p:nvSpPr>
            <p:cNvPr id="347" name="CustomShape 3"/>
            <p:cNvSpPr/>
            <p:nvPr/>
          </p:nvSpPr>
          <p:spPr>
            <a:xfrm>
              <a:off x="191160" y="1494000"/>
              <a:ext cx="11809440" cy="1481400"/>
            </a:xfrm>
            <a:prstGeom prst="rect">
              <a:avLst/>
            </a:prstGeom>
            <a:noFill/>
            <a:ln>
              <a:noFill/>
            </a:ln>
          </p:spPr>
          <p:style>
            <a:lnRef idx="0"/>
            <a:fillRef idx="0"/>
            <a:effectRef idx="0"/>
            <a:fontRef idx="minor"/>
          </p:style>
          <p:txBody>
            <a:bodyPr lIns="6840" rIns="6840" tIns="6840" bIns="6840" anchor="ctr">
              <a:noAutofit/>
            </a:bodyPr>
            <a:p>
              <a:pPr algn="ctr">
                <a:lnSpc>
                  <a:spcPct val="90000"/>
                </a:lnSpc>
                <a:spcAft>
                  <a:spcPts val="561"/>
                </a:spcAft>
              </a:pPr>
              <a:r>
                <a:rPr b="1" lang="fr-FR" sz="1600" spc="-1" strike="noStrike">
                  <a:solidFill>
                    <a:srgbClr val="000000"/>
                  </a:solidFill>
                  <a:latin typeface="Calibri"/>
                </a:rPr>
                <a:t>Pour constituer vos dossiers de demande de subvention :</a:t>
              </a:r>
              <a:endParaRPr b="0" lang="fr-FR" sz="1600" spc="-1" strike="noStrike">
                <a:latin typeface="Arial"/>
              </a:endParaRPr>
            </a:p>
            <a:p>
              <a:pPr algn="ctr">
                <a:lnSpc>
                  <a:spcPct val="90000"/>
                </a:lnSpc>
                <a:spcAft>
                  <a:spcPts val="561"/>
                </a:spcAft>
              </a:pPr>
              <a:r>
                <a:rPr b="0" lang="fr-FR" sz="1600" spc="-1" strike="noStrike">
                  <a:solidFill>
                    <a:srgbClr val="000000"/>
                  </a:solidFill>
                  <a:latin typeface="Calibri"/>
                </a:rPr>
                <a:t>- Formulaires à remplir : </a:t>
              </a:r>
              <a:r>
                <a:rPr b="0" lang="fr-FR" sz="1600" spc="-1" strike="noStrike" u="sng">
                  <a:solidFill>
                    <a:srgbClr val="0563c1"/>
                  </a:solidFill>
                  <a:uFillTx/>
                  <a:latin typeface="Calibri"/>
                  <a:hlinkClick r:id="rId3"/>
                </a:rPr>
                <a:t>https://www.eau-seine-normandie.fr/formulaires_aides</a:t>
              </a:r>
              <a:endParaRPr b="0" lang="fr-FR" sz="1600" spc="-1" strike="noStrike">
                <a:latin typeface="Arial"/>
              </a:endParaRPr>
            </a:p>
            <a:p>
              <a:pPr marL="171360" indent="-171000" algn="ctr">
                <a:lnSpc>
                  <a:spcPct val="90000"/>
                </a:lnSpc>
                <a:spcAft>
                  <a:spcPts val="561"/>
                </a:spcAft>
                <a:buClr>
                  <a:srgbClr val="000000"/>
                </a:buClr>
                <a:buFont typeface="StarSymbol"/>
                <a:buChar char="-"/>
              </a:pPr>
              <a:r>
                <a:rPr b="0" lang="fr-FR" sz="1600" spc="-1" strike="noStrike">
                  <a:solidFill>
                    <a:srgbClr val="000000"/>
                  </a:solidFill>
                  <a:latin typeface="Calibri"/>
                </a:rPr>
                <a:t>Déposer sur Démarches Simplifiées : </a:t>
              </a:r>
              <a:r>
                <a:rPr b="0" lang="fr-FR" sz="1600" spc="-1" strike="noStrike" u="sng">
                  <a:solidFill>
                    <a:srgbClr val="0563c1"/>
                  </a:solidFill>
                  <a:uFillTx/>
                  <a:latin typeface="Calibri"/>
                  <a:hlinkClick r:id="rId4"/>
                </a:rPr>
                <a:t>https://www.eau-seine-normandie.fr/Demarches-simplifiees</a:t>
              </a:r>
              <a:endParaRPr b="0" lang="fr-FR" sz="1600" spc="-1" strike="noStrike">
                <a:latin typeface="Arial"/>
              </a:endParaRPr>
            </a:p>
            <a:p>
              <a:pPr algn="ctr">
                <a:lnSpc>
                  <a:spcPct val="90000"/>
                </a:lnSpc>
                <a:spcAft>
                  <a:spcPts val="561"/>
                </a:spcAft>
              </a:pPr>
              <a:r>
                <a:rPr b="0" lang="fr-FR" sz="1600" spc="-1" strike="noStrike">
                  <a:solidFill>
                    <a:srgbClr val="000000"/>
                  </a:solidFill>
                  <a:latin typeface="Calibri"/>
                </a:rPr>
                <a:t>&gt;&gt; Dans le cadre d’une opération groupée : Paris Jardins centralise la demande. Et dans tous les cas, l’agence peut uniquement traiter les demandes des sociétaires si elles sont relayées par Paris Jardins qui est le maître d’ouvrage compétent pour le quartier. </a:t>
              </a:r>
              <a:endParaRPr b="0" lang="fr-FR" sz="1600" spc="-1" strike="noStrike">
                <a:latin typeface="Arial"/>
              </a:endParaRPr>
            </a:p>
            <a:p>
              <a:pPr algn="ctr">
                <a:lnSpc>
                  <a:spcPct val="90000"/>
                </a:lnSpc>
                <a:spcAft>
                  <a:spcPts val="561"/>
                </a:spcAft>
              </a:pPr>
              <a:endParaRPr b="0" lang="fr-FR" sz="1600" spc="-1" strike="noStrike">
                <a:latin typeface="Arial"/>
              </a:endParaRPr>
            </a:p>
          </p:txBody>
        </p:sp>
      </p:grpSp>
      <p:sp>
        <p:nvSpPr>
          <p:cNvPr id="348" name="CustomShape 4"/>
          <p:cNvSpPr/>
          <p:nvPr/>
        </p:nvSpPr>
        <p:spPr>
          <a:xfrm>
            <a:off x="1211400" y="2844720"/>
            <a:ext cx="10154880" cy="760680"/>
          </a:xfrm>
          <a:prstGeom prst="rect">
            <a:avLst/>
          </a:prstGeom>
          <a:ln/>
        </p:spPr>
        <p:style>
          <a:lnRef idx="3">
            <a:schemeClr val="lt1"/>
          </a:lnRef>
          <a:fillRef idx="1">
            <a:schemeClr val="accent6"/>
          </a:fillRef>
          <a:effectRef idx="1">
            <a:schemeClr val="accent6"/>
          </a:effectRef>
          <a:fontRef idx="minor"/>
        </p:style>
        <p:txBody>
          <a:bodyPr lIns="90000" rIns="90000" tIns="45000" bIns="45000">
            <a:spAutoFit/>
          </a:bodyPr>
          <a:p>
            <a:pPr algn="ctr">
              <a:lnSpc>
                <a:spcPct val="100000"/>
              </a:lnSpc>
            </a:pPr>
            <a:r>
              <a:rPr b="1" lang="fr-FR" sz="4400" spc="-1" strike="noStrike" cap="all">
                <a:solidFill>
                  <a:srgbClr val="ffffff"/>
                </a:solidFill>
                <a:latin typeface="Calibri"/>
              </a:rPr>
              <a:t>Merci pour votre attention</a:t>
            </a:r>
            <a:endParaRPr b="0" lang="fr-FR" sz="4400" spc="-1" strike="noStrike">
              <a:latin typeface="Arial"/>
            </a:endParaRPr>
          </a:p>
        </p:txBody>
      </p:sp>
      <p:sp>
        <p:nvSpPr>
          <p:cNvPr id="349" name="CustomShape 5"/>
          <p:cNvSpPr/>
          <p:nvPr/>
        </p:nvSpPr>
        <p:spPr>
          <a:xfrm>
            <a:off x="0" y="6501240"/>
            <a:ext cx="11809440" cy="414000"/>
          </a:xfrm>
          <a:prstGeom prst="rect">
            <a:avLst/>
          </a:prstGeom>
          <a:noFill/>
          <a:ln>
            <a:noFill/>
          </a:ln>
        </p:spPr>
        <p:style>
          <a:lnRef idx="0"/>
          <a:fillRef idx="0"/>
          <a:effectRef idx="0"/>
          <a:fontRef idx="minor"/>
        </p:style>
        <p:txBody>
          <a:bodyPr lIns="6840" rIns="6840" tIns="6840" bIns="6840" anchor="ctr">
            <a:noAutofit/>
          </a:bodyPr>
          <a:p>
            <a:pPr algn="ctr">
              <a:lnSpc>
                <a:spcPct val="90000"/>
              </a:lnSpc>
              <a:spcAft>
                <a:spcPts val="561"/>
              </a:spcAft>
            </a:pPr>
            <a:r>
              <a:rPr b="1" lang="fr-FR" sz="1600" spc="-1" strike="noStrike">
                <a:solidFill>
                  <a:srgbClr val="ffffff"/>
                </a:solidFill>
                <a:latin typeface="Calibri"/>
              </a:rPr>
              <a:t>Sur le territoire Yerres et affluents pour l’assainissement, la rivière et les eaux pluviales </a:t>
            </a:r>
            <a:endParaRPr b="0" lang="fr-FR" sz="1600" spc="-1" strike="noStrike">
              <a:latin typeface="Arial"/>
            </a:endParaRPr>
          </a:p>
          <a:p>
            <a:pPr algn="ctr">
              <a:lnSpc>
                <a:spcPct val="90000"/>
              </a:lnSpc>
              <a:spcAft>
                <a:spcPts val="561"/>
              </a:spcAft>
            </a:pPr>
            <a:r>
              <a:rPr b="1" lang="fr-FR" sz="1600" spc="-1" strike="noStrike">
                <a:solidFill>
                  <a:srgbClr val="ffffff"/>
                </a:solidFill>
                <a:latin typeface="Calibri"/>
              </a:rPr>
              <a:t>Claire GUILLOT-GAUTIER : </a:t>
            </a:r>
            <a:r>
              <a:rPr b="1" lang="fr-FR" sz="1600" spc="-1" strike="noStrike" u="sng">
                <a:solidFill>
                  <a:srgbClr val="0563c1"/>
                </a:solidFill>
                <a:uFillTx/>
                <a:latin typeface="Calibri"/>
                <a:hlinkClick r:id="rId5"/>
              </a:rPr>
              <a:t>guillot-gautier.claire@aesn.fr</a:t>
            </a:r>
            <a:r>
              <a:rPr b="1" lang="fr-FR" sz="1600" spc="-1" strike="noStrike">
                <a:solidFill>
                  <a:srgbClr val="ffffff"/>
                </a:solidFill>
                <a:latin typeface="Calibri"/>
              </a:rPr>
              <a:t> et 01 41 20 18 85</a:t>
            </a:r>
            <a:endParaRPr b="0" lang="fr-FR" sz="1600" spc="-1" strike="noStrike">
              <a:latin typeface="Arial"/>
            </a:endParaRPr>
          </a:p>
          <a:p>
            <a:pPr algn="ctr">
              <a:lnSpc>
                <a:spcPct val="90000"/>
              </a:lnSpc>
              <a:spcAft>
                <a:spcPts val="561"/>
              </a:spcAft>
            </a:pP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TextShape 1"/>
          <p:cNvSpPr txBox="1"/>
          <p:nvPr/>
        </p:nvSpPr>
        <p:spPr>
          <a:xfrm>
            <a:off x="155880" y="136440"/>
            <a:ext cx="11846160" cy="6219360"/>
          </a:xfrm>
          <a:prstGeom prst="rect">
            <a:avLst/>
          </a:prstGeom>
          <a:noFill/>
          <a:ln>
            <a:noFill/>
          </a:ln>
        </p:spPr>
        <p:txBody>
          <a:bodyPr>
            <a:normAutofit/>
          </a:bodyPr>
          <a:p>
            <a:pPr>
              <a:lnSpc>
                <a:spcPct val="90000"/>
              </a:lnSpc>
              <a:spcBef>
                <a:spcPts val="1001"/>
              </a:spcBef>
            </a:pPr>
            <a:r>
              <a:rPr b="0" lang="fr-FR" sz="2000" spc="-1" strike="noStrike">
                <a:solidFill>
                  <a:srgbClr val="548235"/>
                </a:solidFill>
                <a:latin typeface="arial"/>
              </a:rPr>
              <a:t>2.2</a:t>
            </a:r>
            <a:r>
              <a:rPr b="0" lang="fr-FR" sz="3600" spc="-1" strike="noStrike">
                <a:solidFill>
                  <a:srgbClr val="548235"/>
                </a:solidFill>
                <a:latin typeface="Calibri"/>
              </a:rPr>
              <a:t> - </a:t>
            </a:r>
            <a:r>
              <a:rPr b="0" lang="fr-FR" sz="2800" spc="-1" strike="noStrike">
                <a:solidFill>
                  <a:srgbClr val="548235"/>
                </a:solidFill>
                <a:latin typeface="Calibri"/>
              </a:rPr>
              <a:t>324 enquêtes à mener pour effectuer le diagnostic des réseaux privés </a:t>
            </a:r>
            <a:r>
              <a:rPr b="0" lang="fr-FR" sz="1600" spc="-1" strike="noStrike">
                <a:solidFill>
                  <a:srgbClr val="000000"/>
                </a:solidFill>
                <a:latin typeface="Calibri"/>
              </a:rPr>
              <a:t>(Dom)</a:t>
            </a:r>
            <a:endParaRPr b="0" lang="fr-FR" sz="1600" spc="-1" strike="noStrike">
              <a:solidFill>
                <a:srgbClr val="000000"/>
              </a:solidFill>
              <a:latin typeface="Calibri"/>
            </a:endParaRPr>
          </a:p>
          <a:p>
            <a:pPr marL="228600" indent="-228240" algn="just">
              <a:lnSpc>
                <a:spcPct val="90000"/>
              </a:lnSpc>
              <a:spcBef>
                <a:spcPts val="1001"/>
              </a:spcBef>
              <a:buClr>
                <a:srgbClr val="000000"/>
              </a:buClr>
              <a:buFont typeface="Wingdings" charset="2"/>
              <a:buChar char=""/>
            </a:pPr>
            <a:r>
              <a:rPr b="0" lang="fr-FR" sz="2400" spc="-1" strike="noStrike">
                <a:solidFill>
                  <a:srgbClr val="000000"/>
                </a:solidFill>
                <a:latin typeface="Calibri"/>
              </a:rPr>
              <a:t> </a:t>
            </a:r>
            <a:r>
              <a:rPr b="0" lang="fr-FR" sz="2400" spc="-1" strike="noStrike">
                <a:solidFill>
                  <a:srgbClr val="000000"/>
                </a:solidFill>
                <a:latin typeface="Calibri"/>
              </a:rPr>
              <a:t>Cette étude est à rapprocher du diagnostic du réseau général que nous avons mené entre 2017 et 2019 pour connaître l’état général du réseau de Paris Jardins (1000 anomalies dont 70 effondrements =&gt; réfection globale du réseau),</a:t>
            </a:r>
            <a:endParaRPr b="0" lang="fr-FR" sz="2400" spc="-1" strike="noStrike">
              <a:solidFill>
                <a:srgbClr val="000000"/>
              </a:solidFill>
              <a:latin typeface="Calibri"/>
            </a:endParaRPr>
          </a:p>
          <a:p>
            <a:pPr marL="228600" indent="-228240" algn="just">
              <a:lnSpc>
                <a:spcPct val="90000"/>
              </a:lnSpc>
              <a:spcBef>
                <a:spcPts val="1001"/>
              </a:spcBef>
              <a:buClr>
                <a:srgbClr val="000000"/>
              </a:buClr>
              <a:buFont typeface="Wingdings" charset="2"/>
              <a:buChar char=""/>
            </a:pPr>
            <a:r>
              <a:rPr b="0" lang="fr-FR" sz="2400" spc="-1" strike="noStrike">
                <a:solidFill>
                  <a:srgbClr val="000000"/>
                </a:solidFill>
                <a:latin typeface="Calibri"/>
              </a:rPr>
              <a:t>Le projet « d’enquêtes » a débuté en mai 2024. Aujourd’hui 308 enquêtes ont été réalisées,</a:t>
            </a:r>
            <a:endParaRPr b="0" lang="fr-FR" sz="2400" spc="-1" strike="noStrike">
              <a:solidFill>
                <a:srgbClr val="000000"/>
              </a:solidFill>
              <a:latin typeface="Calibri"/>
            </a:endParaRPr>
          </a:p>
          <a:p>
            <a:pPr marL="228600" indent="-228240" algn="just">
              <a:lnSpc>
                <a:spcPct val="90000"/>
              </a:lnSpc>
              <a:spcBef>
                <a:spcPts val="1001"/>
              </a:spcBef>
              <a:buClr>
                <a:srgbClr val="000000"/>
              </a:buClr>
              <a:buFont typeface="Wingdings" charset="2"/>
              <a:buChar char=""/>
            </a:pPr>
            <a:r>
              <a:rPr b="0" lang="fr-FR" sz="2400" spc="-1" strike="noStrike">
                <a:solidFill>
                  <a:srgbClr val="000000"/>
                </a:solidFill>
                <a:latin typeface="Calibri"/>
              </a:rPr>
              <a:t> </a:t>
            </a:r>
            <a:r>
              <a:rPr b="0" lang="fr-FR" sz="2400" spc="-1" strike="noStrike">
                <a:solidFill>
                  <a:srgbClr val="000000"/>
                </a:solidFill>
                <a:latin typeface="Calibri"/>
              </a:rPr>
              <a:t>Ces enquêtes nous permettent de disposer d’un outil d’inventaire de l’ensemble du réseau d’assainissement de Paris Jardins et d’évaluer le coût des travaux de réhabilitation pour chacun de vos lots,</a:t>
            </a:r>
            <a:endParaRPr b="0" lang="fr-FR" sz="2400" spc="-1" strike="noStrike">
              <a:solidFill>
                <a:srgbClr val="000000"/>
              </a:solidFill>
              <a:latin typeface="Calibri"/>
            </a:endParaRPr>
          </a:p>
          <a:p>
            <a:pPr marL="228600" indent="-228240" algn="just">
              <a:lnSpc>
                <a:spcPct val="90000"/>
              </a:lnSpc>
              <a:spcBef>
                <a:spcPts val="1001"/>
              </a:spcBef>
              <a:buClr>
                <a:srgbClr val="000000"/>
              </a:buClr>
              <a:buFont typeface="Wingdings" charset="2"/>
              <a:buChar char=""/>
            </a:pPr>
            <a:r>
              <a:rPr b="0" lang="fr-FR" sz="2400" spc="-1" strike="noStrike">
                <a:solidFill>
                  <a:srgbClr val="000000"/>
                </a:solidFill>
                <a:latin typeface="Calibri"/>
              </a:rPr>
              <a:t> </a:t>
            </a:r>
            <a:r>
              <a:rPr b="0" lang="fr-FR" sz="2400" spc="-1" strike="noStrike">
                <a:solidFill>
                  <a:srgbClr val="000000"/>
                </a:solidFill>
                <a:latin typeface="Calibri"/>
              </a:rPr>
              <a:t>De s’assurer de l’absence de connexion entre le réseau eaux usées et celui des eaux pluviales,</a:t>
            </a:r>
            <a:endParaRPr b="0" lang="fr-FR" sz="2400" spc="-1" strike="noStrike">
              <a:solidFill>
                <a:srgbClr val="000000"/>
              </a:solidFill>
              <a:latin typeface="Calibri"/>
            </a:endParaRPr>
          </a:p>
          <a:p>
            <a:pPr marL="228600" indent="-228240" algn="just">
              <a:lnSpc>
                <a:spcPct val="90000"/>
              </a:lnSpc>
              <a:spcBef>
                <a:spcPts val="1001"/>
              </a:spcBef>
              <a:buClr>
                <a:srgbClr val="000000"/>
              </a:buClr>
              <a:buFont typeface="Wingdings" charset="2"/>
              <a:buChar char=""/>
            </a:pPr>
            <a:r>
              <a:rPr b="0" lang="fr-FR" sz="2400" spc="-1" strike="noStrike">
                <a:solidFill>
                  <a:srgbClr val="000000"/>
                </a:solidFill>
                <a:latin typeface="Calibri"/>
              </a:rPr>
              <a:t> </a:t>
            </a:r>
            <a:r>
              <a:rPr b="0" lang="fr-FR" sz="2400" spc="-1" strike="noStrike">
                <a:solidFill>
                  <a:srgbClr val="000000"/>
                </a:solidFill>
                <a:latin typeface="Calibri"/>
              </a:rPr>
              <a:t>Pour l’AESN, sur la base de ces estimations, d’évaluer le niveau des subventions pour PJ,</a:t>
            </a:r>
            <a:endParaRPr b="0" lang="fr-FR" sz="2400" spc="-1" strike="noStrike">
              <a:solidFill>
                <a:srgbClr val="000000"/>
              </a:solidFill>
              <a:latin typeface="Calibri"/>
            </a:endParaRPr>
          </a:p>
          <a:p>
            <a:pPr marL="228600" indent="-228240" algn="just">
              <a:lnSpc>
                <a:spcPct val="90000"/>
              </a:lnSpc>
              <a:spcBef>
                <a:spcPts val="1001"/>
              </a:spcBef>
              <a:buClr>
                <a:srgbClr val="000000"/>
              </a:buClr>
              <a:buFont typeface="Wingdings" charset="2"/>
              <a:buChar char=""/>
            </a:pPr>
            <a:r>
              <a:rPr b="0" lang="fr-FR" sz="2400" spc="-1" strike="noStrike">
                <a:solidFill>
                  <a:srgbClr val="000000"/>
                </a:solidFill>
                <a:latin typeface="Calibri"/>
              </a:rPr>
              <a:t> </a:t>
            </a:r>
            <a:r>
              <a:rPr b="0" lang="fr-FR" sz="2400" spc="-1" strike="noStrike">
                <a:solidFill>
                  <a:srgbClr val="000000"/>
                </a:solidFill>
                <a:latin typeface="Calibri"/>
              </a:rPr>
              <a:t>Cette étude est prise en charge à 50% par l’AESN et se termine 31 mars 2025. Nous avons une quinzaine de retardataires.</a:t>
            </a:r>
            <a:endParaRPr b="0" lang="fr-FR" sz="2400" spc="-1" strike="noStrike">
              <a:solidFill>
                <a:srgbClr val="000000"/>
              </a:solidFill>
              <a:latin typeface="Calibri"/>
            </a:endParaRPr>
          </a:p>
          <a:p>
            <a:pPr>
              <a:lnSpc>
                <a:spcPct val="90000"/>
              </a:lnSpc>
              <a:spcBef>
                <a:spcPts val="1001"/>
              </a:spcBef>
            </a:pPr>
            <a:endParaRPr b="0" lang="fr-FR" sz="2400" spc="-1" strike="noStrike">
              <a:solidFill>
                <a:srgbClr val="000000"/>
              </a:solidFill>
              <a:latin typeface="Calibri"/>
            </a:endParaRPr>
          </a:p>
          <a:p>
            <a:pPr>
              <a:lnSpc>
                <a:spcPct val="90000"/>
              </a:lnSpc>
              <a:spcBef>
                <a:spcPts val="1001"/>
              </a:spcBef>
            </a:pPr>
            <a:endParaRPr b="0" lang="fr-FR" sz="2400" spc="-1" strike="noStrike">
              <a:solidFill>
                <a:srgbClr val="000000"/>
              </a:solidFill>
              <a:latin typeface="Calibri"/>
            </a:endParaRPr>
          </a:p>
        </p:txBody>
      </p:sp>
      <p:sp>
        <p:nvSpPr>
          <p:cNvPr id="351"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52"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53"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D65E8751-F4D7-4434-86E1-B689A22E4D99}" type="slidenum">
              <a:rPr b="0" lang="fr-FR" sz="1200" spc="-1" strike="noStrike">
                <a:solidFill>
                  <a:srgbClr val="8b8b8b"/>
                </a:solidFill>
                <a:latin typeface="Calibri"/>
              </a:rPr>
              <a:t>&lt;numéro&gt;</a:t>
            </a:fld>
            <a:endParaRPr b="0" lang="fr-FR" sz="1200" spc="-1" strike="noStrike">
              <a:latin typeface="Times New Roman"/>
            </a:endParaRPr>
          </a:p>
        </p:txBody>
      </p:sp>
      <p:sp>
        <p:nvSpPr>
          <p:cNvPr id="354" name="CustomShape 5"/>
          <p:cNvSpPr/>
          <p:nvPr/>
        </p:nvSpPr>
        <p:spPr>
          <a:xfrm>
            <a:off x="6260760" y="5385600"/>
            <a:ext cx="5621040" cy="618120"/>
          </a:xfrm>
          <a:prstGeom prst="ellipse">
            <a:avLst/>
          </a:prstGeom>
          <a:solidFill>
            <a:schemeClr val="accent6">
              <a:lumMod val="60000"/>
              <a:lumOff val="40000"/>
            </a:schemeClr>
          </a:solidFill>
          <a:ln>
            <a:solidFill>
              <a:srgbClr val="00b050"/>
            </a:solidFill>
          </a:ln>
        </p:spPr>
        <p:style>
          <a:lnRef idx="2">
            <a:schemeClr val="accent1">
              <a:shade val="15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fr-FR" sz="2000" spc="-1" strike="noStrike">
                <a:solidFill>
                  <a:srgbClr val="000000"/>
                </a:solidFill>
                <a:latin typeface="Calibri"/>
              </a:rPr>
              <a:t>Comment l’enquête se présente ? …</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TextShape 1"/>
          <p:cNvSpPr txBox="1"/>
          <p:nvPr/>
        </p:nvSpPr>
        <p:spPr>
          <a:xfrm>
            <a:off x="176400" y="-223200"/>
            <a:ext cx="11731680" cy="4024800"/>
          </a:xfrm>
          <a:prstGeom prst="rect">
            <a:avLst/>
          </a:prstGeom>
          <a:noFill/>
          <a:ln>
            <a:noFill/>
          </a:ln>
        </p:spPr>
        <p:txBody>
          <a:bodyPr anchor="ctr">
            <a:noAutofit/>
          </a:bodyPr>
          <a:p>
            <a:pPr marL="743040" indent="-285480">
              <a:lnSpc>
                <a:spcPct val="100000"/>
              </a:lnSpc>
              <a:spcBef>
                <a:spcPts val="751"/>
              </a:spcBef>
              <a:spcAft>
                <a:spcPts val="751"/>
              </a:spcAft>
            </a:pPr>
            <a:br/>
            <a:br/>
            <a:endParaRPr b="0" lang="fr-FR" sz="1800" spc="-1" strike="noStrike">
              <a:solidFill>
                <a:srgbClr val="000000"/>
              </a:solidFill>
              <a:latin typeface="Calibri"/>
            </a:endParaRPr>
          </a:p>
        </p:txBody>
      </p:sp>
      <p:sp>
        <p:nvSpPr>
          <p:cNvPr id="356"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57"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58"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79C24CBC-26E0-4CD8-AF37-177B4FEBBA0B}" type="slidenum">
              <a:rPr b="0" lang="fr-FR" sz="1200" spc="-1" strike="noStrike">
                <a:solidFill>
                  <a:srgbClr val="8b8b8b"/>
                </a:solidFill>
                <a:latin typeface="Calibri"/>
              </a:rPr>
              <a:t>&lt;numéro&gt;</a:t>
            </a:fld>
            <a:endParaRPr b="0" lang="fr-FR" sz="1200" spc="-1" strike="noStrike">
              <a:latin typeface="Times New Roman"/>
            </a:endParaRPr>
          </a:p>
        </p:txBody>
      </p:sp>
      <p:pic>
        <p:nvPicPr>
          <p:cNvPr id="359" name="Image 6" descr=""/>
          <p:cNvPicPr/>
          <p:nvPr/>
        </p:nvPicPr>
        <p:blipFill>
          <a:blip r:embed="rId1"/>
          <a:stretch/>
        </p:blipFill>
        <p:spPr>
          <a:xfrm>
            <a:off x="2374200" y="0"/>
            <a:ext cx="6582240" cy="6721200"/>
          </a:xfrm>
          <a:prstGeom prst="rect">
            <a:avLst/>
          </a:prstGeom>
          <a:ln>
            <a:noFill/>
          </a:ln>
        </p:spPr>
      </p:pic>
      <p:sp>
        <p:nvSpPr>
          <p:cNvPr id="360" name="CustomShape 5"/>
          <p:cNvSpPr/>
          <p:nvPr/>
        </p:nvSpPr>
        <p:spPr>
          <a:xfrm>
            <a:off x="4748400" y="1032120"/>
            <a:ext cx="1528920" cy="186840"/>
          </a:xfrm>
          <a:prstGeom prst="rect">
            <a:avLst/>
          </a:prstGeom>
          <a:ln/>
        </p:spPr>
        <p:style>
          <a:lnRef idx="2">
            <a:schemeClr val="accent1">
              <a:shade val="15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1" name="TextShape 1"/>
          <p:cNvSpPr txBox="1"/>
          <p:nvPr/>
        </p:nvSpPr>
        <p:spPr>
          <a:xfrm>
            <a:off x="176400" y="-223200"/>
            <a:ext cx="11731680" cy="4024800"/>
          </a:xfrm>
          <a:prstGeom prst="rect">
            <a:avLst/>
          </a:prstGeom>
          <a:noFill/>
          <a:ln>
            <a:noFill/>
          </a:ln>
        </p:spPr>
        <p:txBody>
          <a:bodyPr anchor="ctr">
            <a:noAutofit/>
          </a:bodyPr>
          <a:p>
            <a:pPr marL="743040" indent="-285480">
              <a:lnSpc>
                <a:spcPct val="100000"/>
              </a:lnSpc>
              <a:spcBef>
                <a:spcPts val="751"/>
              </a:spcBef>
              <a:spcAft>
                <a:spcPts val="751"/>
              </a:spcAft>
            </a:pPr>
            <a:br/>
            <a:br/>
            <a:endParaRPr b="0" lang="fr-FR" sz="1800" spc="-1" strike="noStrike">
              <a:solidFill>
                <a:srgbClr val="000000"/>
              </a:solidFill>
              <a:latin typeface="Calibri"/>
            </a:endParaRPr>
          </a:p>
        </p:txBody>
      </p:sp>
      <p:sp>
        <p:nvSpPr>
          <p:cNvPr id="362"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63"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64"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5A389DF2-157D-4F35-91E6-71A11BA54E24}" type="slidenum">
              <a:rPr b="0" lang="fr-FR" sz="1200" spc="-1" strike="noStrike">
                <a:solidFill>
                  <a:srgbClr val="8b8b8b"/>
                </a:solidFill>
                <a:latin typeface="Calibri"/>
              </a:rPr>
              <a:t>&lt;numéro&gt;</a:t>
            </a:fld>
            <a:endParaRPr b="0" lang="fr-FR" sz="1200" spc="-1" strike="noStrike">
              <a:latin typeface="Times New Roman"/>
            </a:endParaRPr>
          </a:p>
        </p:txBody>
      </p:sp>
      <p:pic>
        <p:nvPicPr>
          <p:cNvPr id="365" name="Image 7" descr=""/>
          <p:cNvPicPr/>
          <p:nvPr/>
        </p:nvPicPr>
        <p:blipFill>
          <a:blip r:embed="rId1"/>
          <a:stretch/>
        </p:blipFill>
        <p:spPr>
          <a:xfrm>
            <a:off x="2494440" y="0"/>
            <a:ext cx="7266600" cy="6780240"/>
          </a:xfrm>
          <a:prstGeom prst="rect">
            <a:avLst/>
          </a:prstGeom>
          <a:ln>
            <a:noFill/>
          </a:ln>
        </p:spPr>
      </p:pic>
      <p:sp>
        <p:nvSpPr>
          <p:cNvPr id="366" name="CustomShape 5"/>
          <p:cNvSpPr/>
          <p:nvPr/>
        </p:nvSpPr>
        <p:spPr>
          <a:xfrm>
            <a:off x="4919400" y="1080000"/>
            <a:ext cx="1839240" cy="192240"/>
          </a:xfrm>
          <a:prstGeom prst="rect">
            <a:avLst/>
          </a:prstGeom>
          <a:ln/>
        </p:spPr>
        <p:style>
          <a:lnRef idx="2">
            <a:schemeClr val="accent1">
              <a:shade val="15000"/>
            </a:schemeClr>
          </a:lnRef>
          <a:fillRef idx="1">
            <a:schemeClr val="accent1"/>
          </a:fillRef>
          <a:effectRef idx="0">
            <a:schemeClr val="accent1"/>
          </a:effectRef>
          <a:fontRef idx="minor"/>
        </p:style>
      </p:sp>
      <p:sp>
        <p:nvSpPr>
          <p:cNvPr id="367" name="CustomShape 6"/>
          <p:cNvSpPr/>
          <p:nvPr/>
        </p:nvSpPr>
        <p:spPr>
          <a:xfrm>
            <a:off x="8427600" y="1272600"/>
            <a:ext cx="1063800" cy="368640"/>
          </a:xfrm>
          <a:prstGeom prst="rect">
            <a:avLst/>
          </a:prstGeom>
          <a:ln/>
        </p:spPr>
        <p:style>
          <a:lnRef idx="2">
            <a:schemeClr val="accent1">
              <a:shade val="15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TextShape 1"/>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69" name="TextShape 2"/>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70" name="TextShape 3"/>
          <p:cNvSpPr txBox="1"/>
          <p:nvPr/>
        </p:nvSpPr>
        <p:spPr>
          <a:xfrm>
            <a:off x="8610480" y="6356520"/>
            <a:ext cx="2742840" cy="364680"/>
          </a:xfrm>
          <a:prstGeom prst="rect">
            <a:avLst/>
          </a:prstGeom>
          <a:noFill/>
          <a:ln>
            <a:noFill/>
          </a:ln>
        </p:spPr>
        <p:txBody>
          <a:bodyPr anchor="ctr">
            <a:noAutofit/>
          </a:bodyPr>
          <a:p>
            <a:pPr algn="r">
              <a:lnSpc>
                <a:spcPct val="100000"/>
              </a:lnSpc>
            </a:pPr>
            <a:fld id="{57B5ED5B-D8FD-4DC7-8888-1825903147A0}" type="slidenum">
              <a:rPr b="0" lang="fr-FR" sz="1200" spc="-1" strike="noStrike">
                <a:solidFill>
                  <a:srgbClr val="8b8b8b"/>
                </a:solidFill>
                <a:latin typeface="Calibri"/>
              </a:rPr>
              <a:t>&lt;numéro&gt;</a:t>
            </a:fld>
            <a:endParaRPr b="0" lang="fr-FR" sz="1200" spc="-1" strike="noStrike">
              <a:latin typeface="Times New Roman"/>
            </a:endParaRPr>
          </a:p>
        </p:txBody>
      </p:sp>
      <p:pic>
        <p:nvPicPr>
          <p:cNvPr id="371" name="Image 8" descr=""/>
          <p:cNvPicPr/>
          <p:nvPr/>
        </p:nvPicPr>
        <p:blipFill>
          <a:blip r:embed="rId1"/>
          <a:stretch/>
        </p:blipFill>
        <p:spPr>
          <a:xfrm>
            <a:off x="1785600" y="331560"/>
            <a:ext cx="8620560" cy="602460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0" name="TextShape 1"/>
          <p:cNvSpPr txBox="1"/>
          <p:nvPr/>
        </p:nvSpPr>
        <p:spPr>
          <a:xfrm>
            <a:off x="96120" y="231840"/>
            <a:ext cx="11737080" cy="6212520"/>
          </a:xfrm>
          <a:prstGeom prst="rect">
            <a:avLst/>
          </a:prstGeom>
          <a:noFill/>
          <a:ln>
            <a:noFill/>
          </a:ln>
        </p:spPr>
        <p:txBody>
          <a:bodyPr>
            <a:normAutofit fontScale="83000"/>
          </a:bodyPr>
          <a:p>
            <a:pPr algn="ctr">
              <a:lnSpc>
                <a:spcPct val="90000"/>
              </a:lnSpc>
              <a:spcBef>
                <a:spcPts val="1001"/>
              </a:spcBef>
            </a:pPr>
            <a:r>
              <a:rPr b="0" lang="fr-FR" sz="4400" spc="-1" strike="noStrike">
                <a:solidFill>
                  <a:srgbClr val="00b050"/>
                </a:solidFill>
                <a:latin typeface="Calibri"/>
              </a:rPr>
              <a:t>Ordre du jour</a:t>
            </a:r>
            <a:endParaRPr b="0" lang="fr-FR" sz="4400" spc="-1" strike="noStrike">
              <a:solidFill>
                <a:srgbClr val="000000"/>
              </a:solidFill>
              <a:latin typeface="Calibri"/>
            </a:endParaRPr>
          </a:p>
          <a:p>
            <a:pPr algn="ctr">
              <a:lnSpc>
                <a:spcPct val="90000"/>
              </a:lnSpc>
              <a:spcBef>
                <a:spcPts val="1001"/>
              </a:spcBef>
            </a:pPr>
            <a:endParaRPr b="0" lang="fr-FR" sz="4400" spc="-1" strike="noStrike">
              <a:solidFill>
                <a:srgbClr val="000000"/>
              </a:solidFill>
              <a:latin typeface="Calibri"/>
            </a:endParaRPr>
          </a:p>
          <a:p>
            <a:pPr>
              <a:lnSpc>
                <a:spcPct val="90000"/>
              </a:lnSpc>
              <a:spcBef>
                <a:spcPts val="751"/>
              </a:spcBef>
              <a:spcAft>
                <a:spcPts val="751"/>
              </a:spcAft>
            </a:pPr>
            <a:r>
              <a:rPr b="0" lang="fr-FR" sz="2200" spc="-1" strike="noStrike">
                <a:solidFill>
                  <a:srgbClr val="000000"/>
                </a:solidFill>
                <a:latin typeface="arial"/>
              </a:rPr>
              <a:t>1</a:t>
            </a:r>
            <a:r>
              <a:rPr b="0" lang="fr-FR" sz="3000" spc="-1" strike="noStrike">
                <a:solidFill>
                  <a:srgbClr val="000000"/>
                </a:solidFill>
                <a:latin typeface="arial"/>
              </a:rPr>
              <a:t>-</a:t>
            </a:r>
            <a:r>
              <a:rPr b="0" lang="fr-FR" sz="3000" spc="-1" strike="noStrike">
                <a:solidFill>
                  <a:srgbClr val="548235"/>
                </a:solidFill>
                <a:latin typeface="arial"/>
              </a:rPr>
              <a:t> Bilan 2024:</a:t>
            </a:r>
            <a:r>
              <a:rPr b="0" lang="fr-FR" sz="2600" spc="-1" strike="noStrike">
                <a:solidFill>
                  <a:srgbClr val="548235"/>
                </a:solidFill>
                <a:latin typeface="arial"/>
              </a:rPr>
              <a:t> réhabilitation du réseau général d'assainissement de Paris Jardins</a:t>
            </a:r>
            <a:endParaRPr b="0" lang="fr-FR" sz="2600" spc="-1" strike="noStrike">
              <a:solidFill>
                <a:srgbClr val="000000"/>
              </a:solidFill>
              <a:latin typeface="Calibri"/>
            </a:endParaRPr>
          </a:p>
          <a:p>
            <a:pPr lvl="1" marL="685800" indent="-228240">
              <a:lnSpc>
                <a:spcPct val="90000"/>
              </a:lnSpc>
              <a:spcBef>
                <a:spcPts val="751"/>
              </a:spcBef>
              <a:spcAft>
                <a:spcPts val="751"/>
              </a:spcAft>
              <a:buClr>
                <a:srgbClr val="444444"/>
              </a:buClr>
              <a:buFont typeface="Arial"/>
              <a:buChar char="•"/>
            </a:pPr>
            <a:r>
              <a:rPr b="0" lang="fr-FR" sz="1900" spc="-1" strike="noStrike">
                <a:solidFill>
                  <a:srgbClr val="444444"/>
                </a:solidFill>
                <a:latin typeface="arial"/>
              </a:rPr>
              <a:t>1.1 -  </a:t>
            </a:r>
            <a:r>
              <a:rPr b="0" lang="fr-FR" sz="2400" spc="-1" strike="noStrike">
                <a:solidFill>
                  <a:srgbClr val="444444"/>
                </a:solidFill>
                <a:latin typeface="arial"/>
              </a:rPr>
              <a:t>Avancement des travaux au 31 décembre 2024 et planning 2025 </a:t>
            </a:r>
            <a:r>
              <a:rPr b="0" lang="fr-FR" sz="1500" spc="-1" strike="noStrike">
                <a:solidFill>
                  <a:srgbClr val="444444"/>
                </a:solidFill>
                <a:latin typeface="arial"/>
              </a:rPr>
              <a:t>(Dom),</a:t>
            </a:r>
            <a:endParaRPr b="0" lang="fr-FR" sz="1500" spc="-1" strike="noStrike">
              <a:solidFill>
                <a:srgbClr val="000000"/>
              </a:solidFill>
              <a:latin typeface="Calibri"/>
            </a:endParaRPr>
          </a:p>
          <a:p>
            <a:pPr lvl="1" marL="685800" indent="-228240">
              <a:lnSpc>
                <a:spcPct val="90000"/>
              </a:lnSpc>
              <a:spcBef>
                <a:spcPts val="751"/>
              </a:spcBef>
              <a:spcAft>
                <a:spcPts val="751"/>
              </a:spcAft>
              <a:buClr>
                <a:srgbClr val="444444"/>
              </a:buClr>
              <a:buFont typeface="Arial"/>
              <a:buChar char="•"/>
            </a:pPr>
            <a:r>
              <a:rPr b="0" lang="fr-FR" sz="1900" spc="-1" strike="noStrike">
                <a:solidFill>
                  <a:srgbClr val="444444"/>
                </a:solidFill>
                <a:latin typeface="arial"/>
              </a:rPr>
              <a:t>1.2</a:t>
            </a:r>
            <a:r>
              <a:rPr b="0" lang="fr-FR" sz="2400" spc="-1" strike="noStrike">
                <a:solidFill>
                  <a:srgbClr val="444444"/>
                </a:solidFill>
                <a:latin typeface="arial"/>
              </a:rPr>
              <a:t> - Bilan financier du projet au 31 décembre 2024 et perspectives 2025 </a:t>
            </a:r>
            <a:r>
              <a:rPr b="0" lang="fr-FR" sz="1500" spc="-1" strike="noStrike">
                <a:solidFill>
                  <a:srgbClr val="444444"/>
                </a:solidFill>
                <a:latin typeface="arial"/>
              </a:rPr>
              <a:t>(Pierre).</a:t>
            </a:r>
            <a:br/>
            <a:r>
              <a:rPr b="0" lang="fr-FR" sz="2400" spc="-1" strike="noStrike">
                <a:solidFill>
                  <a:srgbClr val="444444"/>
                </a:solidFill>
                <a:latin typeface="arial"/>
              </a:rPr>
              <a:t> </a:t>
            </a:r>
            <a:endParaRPr b="0" lang="fr-FR" sz="2400" spc="-1" strike="noStrike">
              <a:solidFill>
                <a:srgbClr val="000000"/>
              </a:solidFill>
              <a:latin typeface="Calibri"/>
            </a:endParaRPr>
          </a:p>
          <a:p>
            <a:pPr>
              <a:lnSpc>
                <a:spcPct val="90000"/>
              </a:lnSpc>
              <a:spcBef>
                <a:spcPts val="751"/>
              </a:spcBef>
              <a:spcAft>
                <a:spcPts val="751"/>
              </a:spcAft>
            </a:pPr>
            <a:r>
              <a:rPr b="0" lang="fr-FR" sz="2200" spc="-1" strike="noStrike">
                <a:solidFill>
                  <a:srgbClr val="000000"/>
                </a:solidFill>
                <a:latin typeface="arial"/>
              </a:rPr>
              <a:t>2-</a:t>
            </a:r>
            <a:r>
              <a:rPr b="0" lang="fr-FR" sz="2600" spc="-1" strike="noStrike">
                <a:solidFill>
                  <a:srgbClr val="000000"/>
                </a:solidFill>
                <a:latin typeface="arial"/>
              </a:rPr>
              <a:t> </a:t>
            </a:r>
            <a:r>
              <a:rPr b="0" lang="fr-FR" sz="2600" spc="-1" strike="noStrike">
                <a:solidFill>
                  <a:srgbClr val="548235"/>
                </a:solidFill>
                <a:latin typeface="arial"/>
              </a:rPr>
              <a:t>2025: réhabilitation de votre réseau privé des eaux usées</a:t>
            </a:r>
            <a:endParaRPr b="0" lang="fr-FR" sz="2600" spc="-1" strike="noStrike">
              <a:solidFill>
                <a:srgbClr val="000000"/>
              </a:solidFill>
              <a:latin typeface="Calibri"/>
            </a:endParaRPr>
          </a:p>
          <a:p>
            <a:pPr lvl="1" marL="743040" indent="-285480">
              <a:lnSpc>
                <a:spcPct val="90000"/>
              </a:lnSpc>
              <a:spcBef>
                <a:spcPts val="751"/>
              </a:spcBef>
              <a:spcAft>
                <a:spcPts val="751"/>
              </a:spcAft>
              <a:buClr>
                <a:srgbClr val="444444"/>
              </a:buClr>
              <a:buFont typeface="Arial"/>
              <a:buChar char="•"/>
            </a:pPr>
            <a:r>
              <a:rPr b="0" lang="fr-FR" sz="1900" spc="-1" strike="noStrike">
                <a:solidFill>
                  <a:srgbClr val="444444"/>
                </a:solidFill>
                <a:latin typeface="arial"/>
              </a:rPr>
              <a:t>2.1</a:t>
            </a:r>
            <a:r>
              <a:rPr b="0" lang="fr-FR" sz="2400" spc="-1" strike="noStrike">
                <a:solidFill>
                  <a:srgbClr val="444444"/>
                </a:solidFill>
                <a:latin typeface="arial"/>
              </a:rPr>
              <a:t> - Règles de l'AESN pour une mise en conformité et l’obtention des subventions </a:t>
            </a:r>
            <a:r>
              <a:rPr b="0" lang="fr-FR" sz="1500" spc="-1" strike="noStrike">
                <a:solidFill>
                  <a:srgbClr val="444444"/>
                </a:solidFill>
                <a:latin typeface="arial"/>
              </a:rPr>
              <a:t>(Claire),</a:t>
            </a:r>
            <a:endParaRPr b="0" lang="fr-FR" sz="1500" spc="-1" strike="noStrike">
              <a:solidFill>
                <a:srgbClr val="000000"/>
              </a:solidFill>
              <a:latin typeface="Calibri"/>
            </a:endParaRPr>
          </a:p>
          <a:p>
            <a:pPr lvl="1" marL="685800" indent="-228240">
              <a:lnSpc>
                <a:spcPct val="90000"/>
              </a:lnSpc>
              <a:spcBef>
                <a:spcPts val="751"/>
              </a:spcBef>
              <a:spcAft>
                <a:spcPts val="751"/>
              </a:spcAft>
              <a:buClr>
                <a:srgbClr val="444444"/>
              </a:buClr>
              <a:buFont typeface="Arial"/>
              <a:buChar char="•"/>
            </a:pPr>
            <a:r>
              <a:rPr b="0" lang="fr-FR" sz="1900" spc="-1" strike="noStrike">
                <a:solidFill>
                  <a:srgbClr val="444444"/>
                </a:solidFill>
                <a:latin typeface="arial"/>
              </a:rPr>
              <a:t>2.2 </a:t>
            </a:r>
            <a:r>
              <a:rPr b="0" lang="fr-FR" sz="2400" spc="-1" strike="noStrike">
                <a:solidFill>
                  <a:srgbClr val="444444"/>
                </a:solidFill>
                <a:latin typeface="arial"/>
              </a:rPr>
              <a:t>- Synthèse de l'enquête concernant les 324 réseaux privés </a:t>
            </a:r>
            <a:r>
              <a:rPr b="0" lang="fr-FR" sz="1500" spc="-1" strike="noStrike">
                <a:solidFill>
                  <a:srgbClr val="444444"/>
                </a:solidFill>
                <a:latin typeface="arial"/>
              </a:rPr>
              <a:t>(Dom),</a:t>
            </a:r>
            <a:endParaRPr b="0" lang="fr-FR" sz="1500" spc="-1" strike="noStrike">
              <a:solidFill>
                <a:srgbClr val="000000"/>
              </a:solidFill>
              <a:latin typeface="Calibri"/>
            </a:endParaRPr>
          </a:p>
          <a:p>
            <a:pPr lvl="1" marL="743040" indent="-285480">
              <a:lnSpc>
                <a:spcPct val="90000"/>
              </a:lnSpc>
              <a:spcBef>
                <a:spcPts val="751"/>
              </a:spcBef>
              <a:spcAft>
                <a:spcPts val="751"/>
              </a:spcAft>
              <a:buClr>
                <a:srgbClr val="444444"/>
              </a:buClr>
              <a:buFont typeface="Arial"/>
              <a:buChar char="•"/>
            </a:pPr>
            <a:r>
              <a:rPr b="0" lang="fr-FR" sz="1900" spc="-1" strike="noStrike">
                <a:solidFill>
                  <a:srgbClr val="444444"/>
                </a:solidFill>
                <a:latin typeface="arial"/>
              </a:rPr>
              <a:t>2.3</a:t>
            </a:r>
            <a:r>
              <a:rPr b="0" lang="fr-FR" sz="2400" spc="-1" strike="noStrike">
                <a:solidFill>
                  <a:srgbClr val="444444"/>
                </a:solidFill>
                <a:latin typeface="arial"/>
              </a:rPr>
              <a:t> - Analyse et simulations des résultats de l'enquête avec les hypothèses du 12</a:t>
            </a:r>
            <a:r>
              <a:rPr b="0" lang="fr-FR" sz="2400" spc="-1" strike="noStrike" baseline="30000">
                <a:solidFill>
                  <a:srgbClr val="444444"/>
                </a:solidFill>
                <a:latin typeface="arial"/>
              </a:rPr>
              <a:t>ième</a:t>
            </a:r>
            <a:r>
              <a:rPr b="0" lang="fr-FR" sz="2400" spc="-1" strike="noStrike">
                <a:solidFill>
                  <a:srgbClr val="444444"/>
                </a:solidFill>
                <a:latin typeface="arial"/>
              </a:rPr>
              <a:t> Programme d’intervention de l’AESN </a:t>
            </a:r>
            <a:r>
              <a:rPr b="0" lang="fr-FR" sz="1500" spc="-1" strike="noStrike">
                <a:solidFill>
                  <a:srgbClr val="444444"/>
                </a:solidFill>
                <a:latin typeface="arial"/>
              </a:rPr>
              <a:t>(Pierre).</a:t>
            </a:r>
            <a:endParaRPr b="0" lang="fr-FR" sz="1500" spc="-1" strike="noStrike">
              <a:solidFill>
                <a:srgbClr val="000000"/>
              </a:solidFill>
              <a:latin typeface="Calibri"/>
            </a:endParaRPr>
          </a:p>
          <a:p>
            <a:pPr marL="228600" indent="-228240">
              <a:lnSpc>
                <a:spcPct val="90000"/>
              </a:lnSpc>
              <a:spcBef>
                <a:spcPts val="751"/>
              </a:spcBef>
              <a:spcAft>
                <a:spcPts val="751"/>
              </a:spcAft>
              <a:buClr>
                <a:srgbClr val="548235"/>
              </a:buClr>
              <a:buFont typeface="Arial"/>
              <a:buChar char="•"/>
            </a:pPr>
            <a:r>
              <a:rPr b="0" lang="fr-FR" sz="2600" spc="-1" strike="noStrike">
                <a:solidFill>
                  <a:srgbClr val="548235"/>
                </a:solidFill>
                <a:latin typeface="arial"/>
              </a:rPr>
              <a:t>Conclusion</a:t>
            </a:r>
            <a:endParaRPr b="0" lang="fr-FR" sz="2600" spc="-1" strike="noStrike">
              <a:solidFill>
                <a:srgbClr val="000000"/>
              </a:solidFill>
              <a:latin typeface="Calibri"/>
            </a:endParaRPr>
          </a:p>
          <a:p>
            <a:pPr marL="228600" indent="-228240">
              <a:lnSpc>
                <a:spcPct val="90000"/>
              </a:lnSpc>
              <a:spcBef>
                <a:spcPts val="751"/>
              </a:spcBef>
              <a:spcAft>
                <a:spcPts val="751"/>
              </a:spcAft>
              <a:buClr>
                <a:srgbClr val="548235"/>
              </a:buClr>
              <a:buFont typeface="Arial"/>
              <a:buChar char="•"/>
            </a:pPr>
            <a:r>
              <a:rPr b="0" lang="fr-FR" sz="2800" spc="-1" strike="noStrike">
                <a:solidFill>
                  <a:srgbClr val="548235"/>
                </a:solidFill>
                <a:latin typeface="arial"/>
              </a:rPr>
              <a:t>Questions/réponses</a:t>
            </a:r>
            <a:endParaRPr b="0" lang="fr-FR" sz="2800" spc="-1" strike="noStrike">
              <a:solidFill>
                <a:srgbClr val="000000"/>
              </a:solidFill>
              <a:latin typeface="Calibri"/>
            </a:endParaRPr>
          </a:p>
          <a:p>
            <a:pPr>
              <a:lnSpc>
                <a:spcPct val="90000"/>
              </a:lnSpc>
              <a:spcBef>
                <a:spcPts val="1001"/>
              </a:spcBef>
            </a:pPr>
            <a:endParaRPr b="0" lang="fr-FR" sz="2800" spc="-1" strike="noStrike">
              <a:solidFill>
                <a:srgbClr val="000000"/>
              </a:solidFill>
              <a:latin typeface="Calibri"/>
            </a:endParaRPr>
          </a:p>
          <a:p>
            <a:pPr>
              <a:lnSpc>
                <a:spcPct val="90000"/>
              </a:lnSpc>
              <a:spcBef>
                <a:spcPts val="1001"/>
              </a:spcBef>
            </a:pPr>
            <a:endParaRPr b="0" lang="fr-FR" sz="2800" spc="-1" strike="noStrike">
              <a:solidFill>
                <a:srgbClr val="000000"/>
              </a:solidFill>
              <a:latin typeface="Calibri"/>
            </a:endParaRPr>
          </a:p>
          <a:p>
            <a:pPr>
              <a:lnSpc>
                <a:spcPct val="90000"/>
              </a:lnSpc>
              <a:spcBef>
                <a:spcPts val="1001"/>
              </a:spcBef>
            </a:pPr>
            <a:endParaRPr b="0" lang="fr-FR" sz="2800" spc="-1" strike="noStrike">
              <a:solidFill>
                <a:srgbClr val="000000"/>
              </a:solidFill>
              <a:latin typeface="Calibri"/>
            </a:endParaRPr>
          </a:p>
        </p:txBody>
      </p:sp>
      <p:sp>
        <p:nvSpPr>
          <p:cNvPr id="261"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262"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263"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79299998-475F-45E2-A428-FDBDF997564B}" type="slidenum">
              <a:rPr b="0" lang="fr-FR" sz="1200" spc="-1" strike="noStrike">
                <a:solidFill>
                  <a:srgbClr val="8b8b8b"/>
                </a:solidFill>
                <a:latin typeface="Calibri"/>
              </a:rPr>
              <a:t>&lt;numéro&gt;</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TextShape 1"/>
          <p:cNvSpPr txBox="1"/>
          <p:nvPr/>
        </p:nvSpPr>
        <p:spPr>
          <a:xfrm>
            <a:off x="0" y="0"/>
            <a:ext cx="12191760" cy="1796760"/>
          </a:xfrm>
          <a:prstGeom prst="rect">
            <a:avLst/>
          </a:prstGeom>
          <a:noFill/>
          <a:ln>
            <a:noFill/>
          </a:ln>
        </p:spPr>
        <p:txBody>
          <a:bodyPr anchor="ctr">
            <a:normAutofit/>
          </a:bodyPr>
          <a:p>
            <a:pPr marL="457200">
              <a:lnSpc>
                <a:spcPct val="100000"/>
              </a:lnSpc>
              <a:spcBef>
                <a:spcPts val="751"/>
              </a:spcBef>
              <a:spcAft>
                <a:spcPts val="751"/>
              </a:spcAft>
            </a:pPr>
            <a:br/>
            <a:r>
              <a:rPr b="0" lang="fr-FR" sz="2000" spc="-1" strike="noStrike">
                <a:solidFill>
                  <a:srgbClr val="548235"/>
                </a:solidFill>
                <a:latin typeface="arial"/>
              </a:rPr>
              <a:t>2.3 - </a:t>
            </a:r>
            <a:r>
              <a:rPr b="0" lang="fr-FR" sz="2400" spc="-1" strike="noStrike">
                <a:solidFill>
                  <a:srgbClr val="548235"/>
                </a:solidFill>
                <a:latin typeface="Calibri"/>
              </a:rPr>
              <a:t>Analyse et simulations des subventions potentielles suite aux résultats de l'enquête </a:t>
            </a:r>
            <a:r>
              <a:rPr b="0" lang="fr-FR" sz="1600" spc="-1" strike="noStrike">
                <a:solidFill>
                  <a:srgbClr val="000000"/>
                </a:solidFill>
                <a:latin typeface="Calibri"/>
              </a:rPr>
              <a:t>(Pierre)</a:t>
            </a:r>
            <a:br/>
            <a:endParaRPr b="0" lang="fr-FR" sz="1600" spc="-1" strike="noStrike">
              <a:solidFill>
                <a:srgbClr val="000000"/>
              </a:solidFill>
              <a:latin typeface="Calibri"/>
            </a:endParaRPr>
          </a:p>
        </p:txBody>
      </p:sp>
      <p:sp>
        <p:nvSpPr>
          <p:cNvPr id="373"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74"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75"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795FAA1A-E779-43E6-A9D0-63F26B0284F8}" type="slidenum">
              <a:rPr b="0" lang="fr-FR" sz="1200" spc="-1" strike="noStrike">
                <a:solidFill>
                  <a:srgbClr val="8b8b8b"/>
                </a:solidFill>
                <a:latin typeface="Calibri"/>
              </a:rPr>
              <a:t>&lt;numéro&gt;</a:t>
            </a:fld>
            <a:endParaRPr b="0" lang="fr-FR" sz="1200" spc="-1" strike="noStrike">
              <a:latin typeface="Times New Roman"/>
            </a:endParaRPr>
          </a:p>
        </p:txBody>
      </p:sp>
      <p:sp>
        <p:nvSpPr>
          <p:cNvPr id="376" name="CustomShape 5"/>
          <p:cNvSpPr/>
          <p:nvPr/>
        </p:nvSpPr>
        <p:spPr>
          <a:xfrm>
            <a:off x="788400" y="1618560"/>
            <a:ext cx="10709640" cy="4845240"/>
          </a:xfrm>
          <a:prstGeom prst="rect">
            <a:avLst/>
          </a:prstGeom>
          <a:noFill/>
          <a:ln>
            <a:noFill/>
          </a:ln>
        </p:spPr>
        <p:style>
          <a:lnRef idx="0"/>
          <a:fillRef idx="0"/>
          <a:effectRef idx="0"/>
          <a:fontRef idx="minor"/>
        </p:style>
        <p:txBody>
          <a:bodyPr lIns="90000" rIns="90000" tIns="45000" bIns="45000">
            <a:spAutoFit/>
          </a:bodyPr>
          <a:p>
            <a:pPr marL="285840" indent="-285480">
              <a:lnSpc>
                <a:spcPct val="100000"/>
              </a:lnSpc>
              <a:buClr>
                <a:srgbClr val="000000"/>
              </a:buClr>
              <a:buFont typeface="Wingdings" charset="2"/>
              <a:buChar char=""/>
            </a:pPr>
            <a:r>
              <a:rPr b="0" lang="fr-FR" sz="2400" spc="-1" strike="noStrike">
                <a:solidFill>
                  <a:srgbClr val="000000"/>
                </a:solidFill>
                <a:latin typeface="Arial"/>
              </a:rPr>
              <a:t>Les données: estimations Impulse pour 300 lots, représentatifs de l’ensemble</a:t>
            </a:r>
            <a:endParaRPr b="0" lang="fr-FR" sz="2400" spc="-1" strike="noStrike">
              <a:latin typeface="Arial"/>
            </a:endParaRPr>
          </a:p>
          <a:p>
            <a:pPr>
              <a:lnSpc>
                <a:spcPct val="100000"/>
              </a:lnSpc>
            </a:pPr>
            <a:endParaRPr b="0" lang="fr-FR" sz="2400" spc="-1" strike="noStrike">
              <a:latin typeface="Arial"/>
            </a:endParaRPr>
          </a:p>
          <a:p>
            <a:pPr marL="285840" indent="-285480">
              <a:lnSpc>
                <a:spcPct val="100000"/>
              </a:lnSpc>
              <a:buClr>
                <a:srgbClr val="000000"/>
              </a:buClr>
              <a:buFont typeface="Wingdings" charset="2"/>
              <a:buChar char=""/>
            </a:pPr>
            <a:r>
              <a:rPr b="0" lang="fr-FR" sz="2400" spc="-1" strike="noStrike">
                <a:solidFill>
                  <a:srgbClr val="000000"/>
                </a:solidFill>
                <a:latin typeface="Arial"/>
              </a:rPr>
              <a:t>Prise en compte du coût des certificats de conformité en fin de travaux</a:t>
            </a:r>
            <a:endParaRPr b="0" lang="fr-FR" sz="2400" spc="-1" strike="noStrike">
              <a:latin typeface="Arial"/>
            </a:endParaRPr>
          </a:p>
          <a:p>
            <a:pPr>
              <a:lnSpc>
                <a:spcPct val="100000"/>
              </a:lnSpc>
            </a:pPr>
            <a:endParaRPr b="0" lang="fr-FR" sz="2400" spc="-1" strike="noStrike">
              <a:latin typeface="Arial"/>
            </a:endParaRPr>
          </a:p>
          <a:p>
            <a:pPr marL="285840" indent="-285480">
              <a:lnSpc>
                <a:spcPct val="100000"/>
              </a:lnSpc>
              <a:buClr>
                <a:srgbClr val="000000"/>
              </a:buClr>
              <a:buFont typeface="Wingdings" charset="2"/>
              <a:buChar char=""/>
            </a:pPr>
            <a:r>
              <a:rPr b="0" lang="fr-FR" sz="2400" spc="-1" strike="noStrike">
                <a:solidFill>
                  <a:srgbClr val="000000"/>
                </a:solidFill>
                <a:latin typeface="Arial"/>
              </a:rPr>
              <a:t>Prise en compte d’un coût de MOE</a:t>
            </a:r>
            <a:endParaRPr b="0" lang="fr-FR" sz="2400" spc="-1" strike="noStrike">
              <a:latin typeface="Arial"/>
            </a:endParaRPr>
          </a:p>
          <a:p>
            <a:pPr>
              <a:lnSpc>
                <a:spcPct val="100000"/>
              </a:lnSpc>
            </a:pPr>
            <a:endParaRPr b="0" lang="fr-FR" sz="2400" spc="-1" strike="noStrike">
              <a:latin typeface="Arial"/>
            </a:endParaRPr>
          </a:p>
          <a:p>
            <a:pPr marL="285840" indent="-285480">
              <a:lnSpc>
                <a:spcPct val="100000"/>
              </a:lnSpc>
              <a:buClr>
                <a:srgbClr val="000000"/>
              </a:buClr>
              <a:buFont typeface="Wingdings" charset="2"/>
              <a:buChar char=""/>
            </a:pPr>
            <a:r>
              <a:rPr b="0" lang="fr-FR" sz="2400" spc="-1" strike="noStrike">
                <a:solidFill>
                  <a:srgbClr val="000000"/>
                </a:solidFill>
                <a:latin typeface="Arial"/>
              </a:rPr>
              <a:t>Distribution du coût estimé des travaux pour l’ensemble des lots (extrapolation)</a:t>
            </a:r>
            <a:endParaRPr b="0" lang="fr-FR" sz="2400" spc="-1" strike="noStrike">
              <a:latin typeface="Arial"/>
            </a:endParaRPr>
          </a:p>
          <a:p>
            <a:pPr>
              <a:lnSpc>
                <a:spcPct val="100000"/>
              </a:lnSpc>
            </a:pPr>
            <a:endParaRPr b="0" lang="fr-FR" sz="2400" spc="-1" strike="noStrike">
              <a:latin typeface="Arial"/>
            </a:endParaRPr>
          </a:p>
          <a:p>
            <a:pPr marL="285840" indent="-285480">
              <a:lnSpc>
                <a:spcPct val="100000"/>
              </a:lnSpc>
              <a:buClr>
                <a:srgbClr val="ff0000"/>
              </a:buClr>
              <a:buFont typeface="Wingdings" charset="2"/>
              <a:buChar char=""/>
            </a:pPr>
            <a:r>
              <a:rPr b="1" lang="fr-FR" sz="2400" spc="-1" strike="noStrike">
                <a:solidFill>
                  <a:srgbClr val="ff0000"/>
                </a:solidFill>
                <a:latin typeface="Arial"/>
              </a:rPr>
              <a:t>Simulation indicative</a:t>
            </a:r>
            <a:r>
              <a:rPr b="0" lang="fr-FR" sz="2400" spc="-1" strike="noStrike">
                <a:solidFill>
                  <a:srgbClr val="000000"/>
                </a:solidFill>
                <a:latin typeface="Arial"/>
              </a:rPr>
              <a:t>. Résultats à venir de l’AO</a:t>
            </a:r>
            <a:endParaRPr b="0" lang="fr-FR" sz="2400" spc="-1" strike="noStrike">
              <a:latin typeface="Arial"/>
            </a:endParaRPr>
          </a:p>
          <a:p>
            <a:pPr>
              <a:lnSpc>
                <a:spcPct val="100000"/>
              </a:lnSpc>
            </a:pPr>
            <a:endParaRPr b="0" lang="fr-FR" sz="2400" spc="-1" strike="noStrike">
              <a:latin typeface="Arial"/>
            </a:endParaRPr>
          </a:p>
          <a:p>
            <a:pPr>
              <a:lnSpc>
                <a:spcPct val="100000"/>
              </a:lnSpc>
            </a:pPr>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TextShape 1"/>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78" name="TextShape 2"/>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79" name="TextShape 3"/>
          <p:cNvSpPr txBox="1"/>
          <p:nvPr/>
        </p:nvSpPr>
        <p:spPr>
          <a:xfrm>
            <a:off x="8610480" y="6356520"/>
            <a:ext cx="2742840" cy="364680"/>
          </a:xfrm>
          <a:prstGeom prst="rect">
            <a:avLst/>
          </a:prstGeom>
          <a:noFill/>
          <a:ln>
            <a:noFill/>
          </a:ln>
        </p:spPr>
        <p:txBody>
          <a:bodyPr anchor="ctr">
            <a:noAutofit/>
          </a:bodyPr>
          <a:p>
            <a:pPr algn="r">
              <a:lnSpc>
                <a:spcPct val="100000"/>
              </a:lnSpc>
            </a:pPr>
            <a:fld id="{9549CF08-1743-4A7C-AD3A-72F51427832B}" type="slidenum">
              <a:rPr b="0" lang="fr-FR" sz="1200" spc="-1" strike="noStrike">
                <a:solidFill>
                  <a:srgbClr val="8b8b8b"/>
                </a:solidFill>
                <a:latin typeface="Calibri"/>
              </a:rPr>
              <a:t>&lt;numéro&gt;</a:t>
            </a:fld>
            <a:endParaRPr b="0" lang="fr-FR" sz="1200" spc="-1" strike="noStrike">
              <a:latin typeface="Times New Roman"/>
            </a:endParaRPr>
          </a:p>
        </p:txBody>
      </p:sp>
      <p:pic>
        <p:nvPicPr>
          <p:cNvPr id="380" name="Image 4" descr=""/>
          <p:cNvPicPr/>
          <p:nvPr/>
        </p:nvPicPr>
        <p:blipFill>
          <a:blip r:embed="rId1"/>
          <a:stretch/>
        </p:blipFill>
        <p:spPr>
          <a:xfrm>
            <a:off x="1444320" y="392760"/>
            <a:ext cx="8855280" cy="5779800"/>
          </a:xfrm>
          <a:prstGeom prst="rect">
            <a:avLst/>
          </a:prstGeom>
          <a:ln>
            <a:noFill/>
          </a:ln>
        </p:spPr>
      </p:pic>
      <p:graphicFrame>
        <p:nvGraphicFramePr>
          <p:cNvPr id="381" name="Table 4"/>
          <p:cNvGraphicFramePr/>
          <p:nvPr/>
        </p:nvGraphicFramePr>
        <p:xfrm>
          <a:off x="2475720" y="1265400"/>
          <a:ext cx="6657480" cy="2013480"/>
        </p:xfrm>
        <a:graphic>
          <a:graphicData uri="http://schemas.openxmlformats.org/drawingml/2006/table">
            <a:tbl>
              <a:tblPr/>
              <a:tblGrid>
                <a:gridCol w="1381320"/>
                <a:gridCol w="1660320"/>
                <a:gridCol w="1923120"/>
                <a:gridCol w="1692720"/>
              </a:tblGrid>
              <a:tr h="637920">
                <a:tc>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1800" spc="-1" strike="noStrike">
                          <a:solidFill>
                            <a:srgbClr val="000000"/>
                          </a:solidFill>
                          <a:latin typeface="Arial"/>
                        </a:rPr>
                        <a:t>Estimation Impulse</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1800" spc="-1" strike="noStrike">
                          <a:solidFill>
                            <a:srgbClr val="000000"/>
                          </a:solidFill>
                          <a:latin typeface="Arial"/>
                        </a:rPr>
                        <a:t>YC Conformité</a:t>
                      </a:r>
                      <a:endParaRPr b="0" lang="fr-FR" sz="1800" spc="-1" strike="noStrike">
                        <a:latin typeface="Arial"/>
                      </a:endParaRPr>
                    </a:p>
                    <a:p>
                      <a:pPr algn="ctr">
                        <a:lnSpc>
                          <a:spcPct val="100000"/>
                        </a:lnSpc>
                      </a:pP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1800" spc="-1" strike="noStrike">
                          <a:solidFill>
                            <a:srgbClr val="000000"/>
                          </a:solidFill>
                          <a:latin typeface="Arial"/>
                        </a:rPr>
                        <a:t>Idem + MOE</a:t>
                      </a:r>
                      <a:endParaRPr b="0" lang="fr-FR" sz="1800" spc="-1" strike="noStrike">
                        <a:latin typeface="Arial"/>
                      </a:endParaRPr>
                    </a:p>
                    <a:p>
                      <a:pPr algn="ctr">
                        <a:lnSpc>
                          <a:spcPct val="100000"/>
                        </a:lnSpc>
                      </a:pP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43800">
                <a:tc>
                  <a:txBody>
                    <a:bodyPr lIns="6120" rIns="6120" tIns="6120" bIns="0" anchor="b">
                      <a:noAutofit/>
                    </a:bodyPr>
                    <a:p>
                      <a:pPr>
                        <a:lnSpc>
                          <a:spcPct val="100000"/>
                        </a:lnSpc>
                      </a:pPr>
                      <a:r>
                        <a:rPr b="0" lang="fr-FR" sz="1800" spc="-1" strike="noStrike">
                          <a:solidFill>
                            <a:srgbClr val="000000"/>
                          </a:solidFill>
                          <a:latin typeface="Arial"/>
                        </a:rPr>
                        <a:t>Moyenne</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i="1" lang="fr-FR" sz="1800" spc="-1" strike="noStrike">
                          <a:solidFill>
                            <a:srgbClr val="000000"/>
                          </a:solidFill>
                          <a:latin typeface="Arial"/>
                        </a:rPr>
                        <a:t>5607</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1800" spc="-1" strike="noStrike">
                          <a:solidFill>
                            <a:srgbClr val="000000"/>
                          </a:solidFill>
                          <a:latin typeface="Arial"/>
                        </a:rPr>
                        <a:t>5907</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1800" spc="-1" strike="noStrike">
                          <a:solidFill>
                            <a:srgbClr val="000000"/>
                          </a:solidFill>
                          <a:latin typeface="Arial"/>
                        </a:rPr>
                        <a:t>6202</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43800">
                <a:tc>
                  <a:txBody>
                    <a:bodyPr lIns="6120" rIns="6120" tIns="6120" bIns="0" anchor="b">
                      <a:noAutofit/>
                    </a:bodyPr>
                    <a:p>
                      <a:pPr>
                        <a:lnSpc>
                          <a:spcPct val="100000"/>
                        </a:lnSpc>
                      </a:pPr>
                      <a:r>
                        <a:rPr b="0" lang="fr-FR" sz="1800" spc="-1" strike="noStrike">
                          <a:solidFill>
                            <a:srgbClr val="000000"/>
                          </a:solidFill>
                          <a:latin typeface="Arial"/>
                        </a:rPr>
                        <a:t>Médiane</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i="1" lang="fr-FR" sz="1800" spc="-1" strike="noStrike">
                          <a:solidFill>
                            <a:srgbClr val="000000"/>
                          </a:solidFill>
                          <a:latin typeface="Arial"/>
                        </a:rPr>
                        <a:t>5029</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1800" spc="-1" strike="noStrike">
                          <a:solidFill>
                            <a:srgbClr val="000000"/>
                          </a:solidFill>
                          <a:latin typeface="Arial"/>
                        </a:rPr>
                        <a:t>5329</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1800" spc="-1" strike="noStrike">
                          <a:solidFill>
                            <a:srgbClr val="000000"/>
                          </a:solidFill>
                          <a:latin typeface="Arial"/>
                        </a:rPr>
                        <a:t>5596</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43800">
                <a:tc>
                  <a:txBody>
                    <a:bodyPr lIns="6120" rIns="6120" tIns="6120" bIns="0" anchor="b">
                      <a:noAutofit/>
                    </a:bodyPr>
                    <a:p>
                      <a:pPr>
                        <a:lnSpc>
                          <a:spcPct val="100000"/>
                        </a:lnSpc>
                      </a:pPr>
                      <a:r>
                        <a:rPr b="0" lang="fr-FR" sz="1800" spc="-1" strike="noStrike">
                          <a:solidFill>
                            <a:srgbClr val="000000"/>
                          </a:solidFill>
                          <a:latin typeface="Arial"/>
                        </a:rPr>
                        <a:t>C75</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i="1" lang="fr-FR" sz="1800" spc="-1" strike="noStrike">
                          <a:solidFill>
                            <a:srgbClr val="000000"/>
                          </a:solidFill>
                          <a:latin typeface="Arial"/>
                        </a:rPr>
                        <a:t>7102</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1800" spc="-1" strike="noStrike">
                          <a:solidFill>
                            <a:srgbClr val="000000"/>
                          </a:solidFill>
                          <a:latin typeface="Arial"/>
                        </a:rPr>
                        <a:t>7402</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1800" spc="-1" strike="noStrike">
                          <a:solidFill>
                            <a:srgbClr val="000000"/>
                          </a:solidFill>
                          <a:latin typeface="Arial"/>
                        </a:rPr>
                        <a:t>7772</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44160">
                <a:tc>
                  <a:txBody>
                    <a:bodyPr lIns="6120" rIns="6120" tIns="6120" bIns="0" anchor="b">
                      <a:noAutofit/>
                    </a:bodyPr>
                    <a:p>
                      <a:pPr>
                        <a:lnSpc>
                          <a:spcPct val="100000"/>
                        </a:lnSpc>
                      </a:pPr>
                      <a:r>
                        <a:rPr b="0" lang="fr-FR" sz="1800" spc="-1" strike="noStrike">
                          <a:solidFill>
                            <a:srgbClr val="000000"/>
                          </a:solidFill>
                          <a:latin typeface="Arial"/>
                        </a:rPr>
                        <a:t>C90</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i="1" lang="fr-FR" sz="1800" spc="-1" strike="noStrike">
                          <a:solidFill>
                            <a:srgbClr val="000000"/>
                          </a:solidFill>
                          <a:latin typeface="Arial"/>
                        </a:rPr>
                        <a:t>9266</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1800" spc="-1" strike="noStrike">
                          <a:solidFill>
                            <a:srgbClr val="000000"/>
                          </a:solidFill>
                          <a:latin typeface="Arial"/>
                        </a:rPr>
                        <a:t>9566</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1800" spc="-1" strike="noStrike">
                          <a:solidFill>
                            <a:srgbClr val="000000"/>
                          </a:solidFill>
                          <a:latin typeface="Arial"/>
                        </a:rPr>
                        <a:t>10045</a:t>
                      </a:r>
                      <a:endParaRPr b="0" lang="fr-FR" sz="18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TextShape 1"/>
          <p:cNvSpPr txBox="1"/>
          <p:nvPr/>
        </p:nvSpPr>
        <p:spPr>
          <a:xfrm>
            <a:off x="1314720" y="132120"/>
            <a:ext cx="10186560" cy="1046160"/>
          </a:xfrm>
          <a:prstGeom prst="rect">
            <a:avLst/>
          </a:prstGeom>
          <a:noFill/>
          <a:ln>
            <a:noFill/>
          </a:ln>
        </p:spPr>
        <p:txBody>
          <a:bodyPr anchor="b">
            <a:normAutofit/>
          </a:bodyPr>
          <a:p>
            <a:pPr algn="ctr">
              <a:lnSpc>
                <a:spcPct val="90000"/>
              </a:lnSpc>
            </a:pPr>
            <a:r>
              <a:rPr b="1" lang="fr-FR" sz="3600" spc="-1" strike="noStrike">
                <a:solidFill>
                  <a:srgbClr val="70ad47"/>
                </a:solidFill>
                <a:latin typeface="Arial"/>
              </a:rPr>
              <a:t>Comparaison globale MO privée/MO publique</a:t>
            </a:r>
            <a:endParaRPr b="0" lang="fr-FR" sz="3600" spc="-1" strike="noStrike">
              <a:solidFill>
                <a:srgbClr val="000000"/>
              </a:solidFill>
              <a:latin typeface="Calibri"/>
            </a:endParaRPr>
          </a:p>
        </p:txBody>
      </p:sp>
      <p:sp>
        <p:nvSpPr>
          <p:cNvPr id="383"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84"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85"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908B64BF-FDE3-4C84-A6FC-48868D778D63}" type="slidenum">
              <a:rPr b="0" lang="fr-FR" sz="1200" spc="-1" strike="noStrike">
                <a:solidFill>
                  <a:srgbClr val="8b8b8b"/>
                </a:solidFill>
                <a:latin typeface="Calibri"/>
              </a:rPr>
              <a:t>&lt;numéro&gt;</a:t>
            </a:fld>
            <a:endParaRPr b="0" lang="fr-FR" sz="1200" spc="-1" strike="noStrike">
              <a:latin typeface="Times New Roman"/>
            </a:endParaRPr>
          </a:p>
        </p:txBody>
      </p:sp>
      <p:graphicFrame>
        <p:nvGraphicFramePr>
          <p:cNvPr id="386" name="Table 5"/>
          <p:cNvGraphicFramePr/>
          <p:nvPr/>
        </p:nvGraphicFramePr>
        <p:xfrm>
          <a:off x="1324440" y="1797120"/>
          <a:ext cx="9995040" cy="2721960"/>
        </p:xfrm>
        <a:graphic>
          <a:graphicData uri="http://schemas.openxmlformats.org/drawingml/2006/table">
            <a:tbl>
              <a:tblPr/>
              <a:tblGrid>
                <a:gridCol w="5099400"/>
                <a:gridCol w="2446920"/>
                <a:gridCol w="2448720"/>
              </a:tblGrid>
              <a:tr h="680400">
                <a:tc>
                  <a:txBody>
                    <a:bodyPr lIns="68400" rIns="68400" tIns="0" bIns="0">
                      <a:noAutofit/>
                    </a:bodyPr>
                    <a:p>
                      <a:pPr algn="just">
                        <a:lnSpc>
                          <a:spcPct val="107000"/>
                        </a:lnSpc>
                        <a:spcAft>
                          <a:spcPts val="799"/>
                        </a:spcAft>
                      </a:pPr>
                      <a:r>
                        <a:rPr b="1" lang="fr-FR" sz="2800" spc="-1" strike="noStrike">
                          <a:solidFill>
                            <a:srgbClr val="ffffff"/>
                          </a:solidFill>
                          <a:latin typeface="Arial"/>
                        </a:rPr>
                        <a:t>K€</a:t>
                      </a:r>
                      <a:endParaRPr b="0" lang="fr-FR" sz="28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oAutofit/>
                    </a:bodyPr>
                    <a:p>
                      <a:pPr algn="ctr">
                        <a:lnSpc>
                          <a:spcPct val="107000"/>
                        </a:lnSpc>
                        <a:spcAft>
                          <a:spcPts val="799"/>
                        </a:spcAft>
                      </a:pPr>
                      <a:r>
                        <a:rPr b="1" lang="fr-FR" sz="2800" spc="-1" strike="noStrike">
                          <a:solidFill>
                            <a:srgbClr val="ffffff"/>
                          </a:solidFill>
                          <a:latin typeface="Arial"/>
                        </a:rPr>
                        <a:t>MO privée</a:t>
                      </a:r>
                      <a:endParaRPr b="0" lang="fr-FR" sz="28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c>
                  <a:txBody>
                    <a:bodyPr lIns="68400" rIns="68400" tIns="0" bIns="0">
                      <a:noAutofit/>
                    </a:bodyPr>
                    <a:p>
                      <a:pPr algn="ctr">
                        <a:lnSpc>
                          <a:spcPct val="107000"/>
                        </a:lnSpc>
                        <a:spcAft>
                          <a:spcPts val="799"/>
                        </a:spcAft>
                      </a:pPr>
                      <a:r>
                        <a:rPr b="1" lang="fr-FR" sz="2800" spc="-1" strike="noStrike">
                          <a:solidFill>
                            <a:srgbClr val="ffffff"/>
                          </a:solidFill>
                          <a:latin typeface="Arial"/>
                        </a:rPr>
                        <a:t>MO publique</a:t>
                      </a:r>
                      <a:endParaRPr b="0" lang="fr-FR" sz="28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4472c4"/>
                    </a:solidFill>
                  </a:tcPr>
                </a:tc>
              </a:tr>
              <a:tr h="680400">
                <a:tc>
                  <a:txBody>
                    <a:bodyPr lIns="68400" rIns="68400" tIns="0" bIns="0">
                      <a:noAutofit/>
                    </a:bodyPr>
                    <a:p>
                      <a:pPr algn="just">
                        <a:lnSpc>
                          <a:spcPct val="107000"/>
                        </a:lnSpc>
                        <a:spcAft>
                          <a:spcPts val="799"/>
                        </a:spcAft>
                      </a:pPr>
                      <a:r>
                        <a:rPr b="1" lang="fr-FR" sz="2800" spc="-1" strike="noStrike">
                          <a:solidFill>
                            <a:srgbClr val="ffffff"/>
                          </a:solidFill>
                          <a:latin typeface="Arial"/>
                        </a:rPr>
                        <a:t>Aides de l’AESN</a:t>
                      </a:r>
                      <a:endParaRPr b="0" lang="fr-FR" sz="28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oAutofit/>
                    </a:bodyPr>
                    <a:p>
                      <a:pPr algn="ctr">
                        <a:lnSpc>
                          <a:spcPct val="107000"/>
                        </a:lnSpc>
                        <a:spcAft>
                          <a:spcPts val="799"/>
                        </a:spcAft>
                      </a:pPr>
                      <a:r>
                        <a:rPr b="0" lang="fr-FR" sz="2800" spc="-1" strike="noStrike">
                          <a:solidFill>
                            <a:srgbClr val="000000"/>
                          </a:solidFill>
                          <a:latin typeface="Arial"/>
                        </a:rPr>
                        <a:t>1419</a:t>
                      </a:r>
                      <a:endParaRPr b="0" lang="fr-FR" sz="28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oAutofit/>
                    </a:bodyPr>
                    <a:p>
                      <a:pPr algn="ctr">
                        <a:lnSpc>
                          <a:spcPct val="107000"/>
                        </a:lnSpc>
                        <a:spcAft>
                          <a:spcPts val="799"/>
                        </a:spcAft>
                      </a:pPr>
                      <a:r>
                        <a:rPr b="0" lang="fr-FR" sz="2800" spc="-1" strike="noStrike">
                          <a:solidFill>
                            <a:srgbClr val="000000"/>
                          </a:solidFill>
                          <a:latin typeface="Arial"/>
                        </a:rPr>
                        <a:t>1900</a:t>
                      </a:r>
                      <a:endParaRPr b="0" lang="fr-FR" sz="28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r h="680400">
                <a:tc>
                  <a:txBody>
                    <a:bodyPr lIns="68400" rIns="68400" tIns="0" bIns="0">
                      <a:noAutofit/>
                    </a:bodyPr>
                    <a:p>
                      <a:pPr algn="just">
                        <a:lnSpc>
                          <a:spcPct val="107000"/>
                        </a:lnSpc>
                        <a:spcAft>
                          <a:spcPts val="799"/>
                        </a:spcAft>
                      </a:pPr>
                      <a:r>
                        <a:rPr b="1" lang="fr-FR" sz="2800" spc="-1" strike="noStrike">
                          <a:solidFill>
                            <a:srgbClr val="ffffff"/>
                          </a:solidFill>
                          <a:latin typeface="Arial"/>
                        </a:rPr>
                        <a:t>Coût total des travaux </a:t>
                      </a:r>
                      <a:endParaRPr b="0" lang="fr-FR" sz="28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oAutofit/>
                    </a:bodyPr>
                    <a:p>
                      <a:pPr algn="ctr">
                        <a:lnSpc>
                          <a:spcPct val="107000"/>
                        </a:lnSpc>
                        <a:spcAft>
                          <a:spcPts val="799"/>
                        </a:spcAft>
                      </a:pPr>
                      <a:r>
                        <a:rPr b="0" lang="fr-FR" sz="2800" spc="-1" strike="noStrike">
                          <a:solidFill>
                            <a:srgbClr val="000000"/>
                          </a:solidFill>
                          <a:latin typeface="Arial"/>
                        </a:rPr>
                        <a:t>1902</a:t>
                      </a:r>
                      <a:endParaRPr b="0" lang="fr-FR" sz="28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8400" rIns="68400" tIns="0" bIns="0">
                      <a:noAutofit/>
                    </a:bodyPr>
                    <a:p>
                      <a:pPr algn="ctr">
                        <a:lnSpc>
                          <a:spcPct val="107000"/>
                        </a:lnSpc>
                        <a:spcAft>
                          <a:spcPts val="799"/>
                        </a:spcAft>
                      </a:pPr>
                      <a:r>
                        <a:rPr b="0" lang="fr-FR" sz="2800" spc="-1" strike="noStrike">
                          <a:solidFill>
                            <a:srgbClr val="000000"/>
                          </a:solidFill>
                          <a:latin typeface="Arial"/>
                        </a:rPr>
                        <a:t>1997</a:t>
                      </a:r>
                      <a:endParaRPr b="0" lang="fr-FR" sz="28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680760">
                <a:tc>
                  <a:txBody>
                    <a:bodyPr lIns="68400" rIns="68400" tIns="0" bIns="0">
                      <a:noAutofit/>
                    </a:bodyPr>
                    <a:p>
                      <a:pPr algn="just">
                        <a:lnSpc>
                          <a:spcPct val="107000"/>
                        </a:lnSpc>
                        <a:spcAft>
                          <a:spcPts val="799"/>
                        </a:spcAft>
                      </a:pPr>
                      <a:r>
                        <a:rPr b="1" lang="fr-FR" sz="2800" spc="-1" strike="noStrike">
                          <a:solidFill>
                            <a:srgbClr val="ffffff"/>
                          </a:solidFill>
                          <a:latin typeface="Arial"/>
                        </a:rPr>
                        <a:t>Taux d’aide</a:t>
                      </a:r>
                      <a:endParaRPr b="0" lang="fr-FR" sz="28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4472c4"/>
                    </a:solidFill>
                  </a:tcPr>
                </a:tc>
                <a:tc>
                  <a:txBody>
                    <a:bodyPr lIns="68400" rIns="68400" tIns="0" bIns="0">
                      <a:noAutofit/>
                    </a:bodyPr>
                    <a:p>
                      <a:pPr algn="ctr">
                        <a:lnSpc>
                          <a:spcPct val="107000"/>
                        </a:lnSpc>
                        <a:spcAft>
                          <a:spcPts val="799"/>
                        </a:spcAft>
                      </a:pPr>
                      <a:r>
                        <a:rPr b="0" lang="fr-FR" sz="2800" spc="-1" strike="noStrike">
                          <a:solidFill>
                            <a:srgbClr val="000000"/>
                          </a:solidFill>
                          <a:latin typeface="Arial"/>
                        </a:rPr>
                        <a:t>75%</a:t>
                      </a:r>
                      <a:endParaRPr b="0" lang="fr-FR" sz="28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c>
                  <a:txBody>
                    <a:bodyPr lIns="68400" rIns="68400" tIns="0" bIns="0">
                      <a:noAutofit/>
                    </a:bodyPr>
                    <a:p>
                      <a:pPr algn="ctr">
                        <a:lnSpc>
                          <a:spcPct val="107000"/>
                        </a:lnSpc>
                        <a:spcAft>
                          <a:spcPts val="799"/>
                        </a:spcAft>
                      </a:pPr>
                      <a:r>
                        <a:rPr b="0" lang="fr-FR" sz="2800" spc="-1" strike="noStrike">
                          <a:solidFill>
                            <a:srgbClr val="000000"/>
                          </a:solidFill>
                          <a:latin typeface="Arial"/>
                        </a:rPr>
                        <a:t>95%</a:t>
                      </a:r>
                      <a:endParaRPr b="0" lang="fr-FR" sz="2800" spc="-1" strike="noStrike">
                        <a:latin typeface="Arial"/>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cfd5e9"/>
                    </a:solidFill>
                  </a:tcPr>
                </a:tc>
              </a:tr>
            </a:tbl>
          </a:graphicData>
        </a:graphic>
      </p:graphicFrame>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TextShape 1"/>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88" name="TextShape 2"/>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89" name="TextShape 3"/>
          <p:cNvSpPr txBox="1"/>
          <p:nvPr/>
        </p:nvSpPr>
        <p:spPr>
          <a:xfrm>
            <a:off x="8610480" y="6356520"/>
            <a:ext cx="2742840" cy="364680"/>
          </a:xfrm>
          <a:prstGeom prst="rect">
            <a:avLst/>
          </a:prstGeom>
          <a:noFill/>
          <a:ln>
            <a:noFill/>
          </a:ln>
        </p:spPr>
        <p:txBody>
          <a:bodyPr anchor="ctr">
            <a:noAutofit/>
          </a:bodyPr>
          <a:p>
            <a:pPr algn="r">
              <a:lnSpc>
                <a:spcPct val="100000"/>
              </a:lnSpc>
            </a:pPr>
            <a:fld id="{1F41DB4A-F316-4741-B6A2-2578295EAC36}" type="slidenum">
              <a:rPr b="0" lang="fr-FR" sz="1200" spc="-1" strike="noStrike">
                <a:solidFill>
                  <a:srgbClr val="8b8b8b"/>
                </a:solidFill>
                <a:latin typeface="Calibri"/>
              </a:rPr>
              <a:t>&lt;numéro&gt;</a:t>
            </a:fld>
            <a:endParaRPr b="0" lang="fr-FR" sz="1200" spc="-1" strike="noStrike">
              <a:latin typeface="Times New Roman"/>
            </a:endParaRPr>
          </a:p>
        </p:txBody>
      </p:sp>
      <p:pic>
        <p:nvPicPr>
          <p:cNvPr id="390" name="Image 6" descr=""/>
          <p:cNvPicPr/>
          <p:nvPr/>
        </p:nvPicPr>
        <p:blipFill>
          <a:blip r:embed="rId1"/>
          <a:stretch/>
        </p:blipFill>
        <p:spPr>
          <a:xfrm>
            <a:off x="1444320" y="392760"/>
            <a:ext cx="9303120" cy="6071760"/>
          </a:xfrm>
          <a:prstGeom prst="rect">
            <a:avLst/>
          </a:prstGeom>
          <a:ln>
            <a:noFill/>
          </a:ln>
        </p:spPr>
      </p:pic>
      <p:graphicFrame>
        <p:nvGraphicFramePr>
          <p:cNvPr id="391" name="Table 4"/>
          <p:cNvGraphicFramePr/>
          <p:nvPr/>
        </p:nvGraphicFramePr>
        <p:xfrm>
          <a:off x="2580120" y="1924560"/>
          <a:ext cx="5154840" cy="1627200"/>
        </p:xfrm>
        <a:graphic>
          <a:graphicData uri="http://schemas.openxmlformats.org/drawingml/2006/table">
            <a:tbl>
              <a:tblPr/>
              <a:tblGrid>
                <a:gridCol w="3084120"/>
                <a:gridCol w="2070720"/>
              </a:tblGrid>
              <a:tr h="346320">
                <a:tc>
                  <a:txBody>
                    <a:bodyPr lIns="6120" rIns="6120" tIns="6120" bIns="0" anchor="b">
                      <a:noAutofit/>
                    </a:bodyPr>
                    <a:p>
                      <a:pPr algn="ctr">
                        <a:lnSpc>
                          <a:spcPct val="100000"/>
                        </a:lnSpc>
                      </a:pPr>
                      <a:r>
                        <a:rPr b="1" lang="fr-FR" sz="2400" spc="-1" strike="noStrike">
                          <a:solidFill>
                            <a:srgbClr val="000000"/>
                          </a:solidFill>
                          <a:latin typeface="Arial"/>
                        </a:rPr>
                        <a:t>Coût net</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a9d18e"/>
                    </a:solidFill>
                  </a:tcPr>
                </a:tc>
                <a:tc>
                  <a:txBody>
                    <a:bodyPr lIns="6120" rIns="6120" tIns="6120" bIns="0" anchor="b">
                      <a:noAutofit/>
                    </a:bodyPr>
                    <a:p>
                      <a:pPr algn="ctr">
                        <a:lnSpc>
                          <a:spcPct val="100000"/>
                        </a:lnSpc>
                      </a:pPr>
                      <a:r>
                        <a:rPr b="1" lang="fr-FR" sz="2400" spc="-1" strike="noStrike">
                          <a:solidFill>
                            <a:srgbClr val="000000"/>
                          </a:solidFill>
                          <a:latin typeface="Arial"/>
                        </a:rPr>
                        <a:t>% sociétaires</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a9d18e"/>
                    </a:solidFill>
                  </a:tcPr>
                </a:tc>
              </a:tr>
              <a:tr h="346320">
                <a:tc>
                  <a:txBody>
                    <a:bodyPr lIns="6120" rIns="6120" tIns="6120" bIns="0" anchor="b">
                      <a:noAutofit/>
                    </a:bodyPr>
                    <a:p>
                      <a:pPr>
                        <a:lnSpc>
                          <a:spcPct val="100000"/>
                        </a:lnSpc>
                      </a:pPr>
                      <a:r>
                        <a:rPr b="0" lang="fr-FR" sz="2400" spc="-1" strike="noStrike">
                          <a:solidFill>
                            <a:srgbClr val="000000"/>
                          </a:solidFill>
                          <a:latin typeface="Arial"/>
                        </a:rPr>
                        <a:t>0</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2400" spc="-1" strike="noStrike">
                          <a:solidFill>
                            <a:srgbClr val="000000"/>
                          </a:solidFill>
                          <a:latin typeface="Arial"/>
                        </a:rPr>
                        <a:t>45</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46320">
                <a:tc>
                  <a:txBody>
                    <a:bodyPr lIns="6120" rIns="6120" tIns="6120" bIns="0" anchor="b">
                      <a:noAutofit/>
                    </a:bodyPr>
                    <a:p>
                      <a:pPr>
                        <a:lnSpc>
                          <a:spcPct val="100000"/>
                        </a:lnSpc>
                      </a:pPr>
                      <a:r>
                        <a:rPr b="0" lang="fr-FR" sz="2400" spc="-1" strike="noStrike">
                          <a:solidFill>
                            <a:srgbClr val="000000"/>
                          </a:solidFill>
                          <a:latin typeface="Arial"/>
                        </a:rPr>
                        <a:t>0 à 1000 €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fbe5d6"/>
                    </a:solidFill>
                  </a:tcPr>
                </a:tc>
                <a:tc>
                  <a:txBody>
                    <a:bodyPr lIns="6120" rIns="6120" tIns="6120" bIns="0" anchor="b">
                      <a:noAutofit/>
                    </a:bodyPr>
                    <a:p>
                      <a:pPr algn="ctr">
                        <a:lnSpc>
                          <a:spcPct val="100000"/>
                        </a:lnSpc>
                      </a:pPr>
                      <a:r>
                        <a:rPr b="0" lang="fr-FR" sz="2400" spc="-1" strike="noStrike">
                          <a:solidFill>
                            <a:srgbClr val="000000"/>
                          </a:solidFill>
                          <a:latin typeface="Arial"/>
                        </a:rPr>
                        <a:t>15</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fbe5d6"/>
                    </a:solidFill>
                  </a:tcPr>
                </a:tc>
              </a:tr>
              <a:tr h="346320">
                <a:tc>
                  <a:txBody>
                    <a:bodyPr lIns="6120" rIns="6120" tIns="6120" bIns="0" anchor="b">
                      <a:noAutofit/>
                    </a:bodyPr>
                    <a:p>
                      <a:pPr>
                        <a:lnSpc>
                          <a:spcPct val="100000"/>
                        </a:lnSpc>
                      </a:pPr>
                      <a:r>
                        <a:rPr b="0" lang="fr-FR" sz="2400" spc="-1" strike="noStrike">
                          <a:solidFill>
                            <a:srgbClr val="000000"/>
                          </a:solidFill>
                          <a:latin typeface="Arial"/>
                        </a:rPr>
                        <a:t>1000 € à 2500 €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2400" spc="-1" strike="noStrike">
                          <a:solidFill>
                            <a:srgbClr val="000000"/>
                          </a:solidFill>
                          <a:latin typeface="Arial"/>
                        </a:rPr>
                        <a:t>15</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46320">
                <a:tc>
                  <a:txBody>
                    <a:bodyPr lIns="6120" rIns="6120" tIns="6120" bIns="0" anchor="b">
                      <a:noAutofit/>
                    </a:bodyPr>
                    <a:p>
                      <a:pPr>
                        <a:lnSpc>
                          <a:spcPct val="100000"/>
                        </a:lnSpc>
                      </a:pPr>
                      <a:r>
                        <a:rPr b="0" lang="fr-FR" sz="2400" spc="-1" strike="noStrike">
                          <a:solidFill>
                            <a:srgbClr val="000000"/>
                          </a:solidFill>
                          <a:latin typeface="Arial"/>
                        </a:rPr>
                        <a:t>2500 € à 5000 €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fbe5d6"/>
                    </a:solidFill>
                  </a:tcPr>
                </a:tc>
                <a:tc>
                  <a:txBody>
                    <a:bodyPr lIns="6120" rIns="6120" tIns="6120" bIns="0" anchor="b">
                      <a:noAutofit/>
                    </a:bodyPr>
                    <a:p>
                      <a:pPr algn="ctr">
                        <a:lnSpc>
                          <a:spcPct val="100000"/>
                        </a:lnSpc>
                      </a:pPr>
                      <a:r>
                        <a:rPr b="0" lang="fr-FR" sz="2400" spc="-1" strike="noStrike">
                          <a:solidFill>
                            <a:srgbClr val="000000"/>
                          </a:solidFill>
                          <a:latin typeface="Arial"/>
                        </a:rPr>
                        <a:t>17</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fbe5d6"/>
                    </a:solidFill>
                  </a:tcPr>
                </a:tc>
              </a:tr>
              <a:tr h="346320">
                <a:tc>
                  <a:txBody>
                    <a:bodyPr lIns="6120" rIns="6120" tIns="6120" bIns="0" anchor="b">
                      <a:noAutofit/>
                    </a:bodyPr>
                    <a:p>
                      <a:pPr>
                        <a:lnSpc>
                          <a:spcPct val="100000"/>
                        </a:lnSpc>
                      </a:pPr>
                      <a:r>
                        <a:rPr b="0" lang="fr-FR" sz="2400" spc="-1" strike="noStrike">
                          <a:solidFill>
                            <a:srgbClr val="000000"/>
                          </a:solidFill>
                          <a:latin typeface="Arial"/>
                        </a:rPr>
                        <a:t>&gt; 5000 €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2400" spc="-1" strike="noStrike">
                          <a:solidFill>
                            <a:srgbClr val="000000"/>
                          </a:solidFill>
                          <a:latin typeface="Arial"/>
                        </a:rPr>
                        <a:t>8</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TextShape 1"/>
          <p:cNvSpPr txBox="1"/>
          <p:nvPr/>
        </p:nvSpPr>
        <p:spPr>
          <a:xfrm>
            <a:off x="869760" y="0"/>
            <a:ext cx="10515240" cy="1325160"/>
          </a:xfrm>
          <a:prstGeom prst="rect">
            <a:avLst/>
          </a:prstGeom>
          <a:noFill/>
          <a:ln>
            <a:noFill/>
          </a:ln>
        </p:spPr>
        <p:txBody>
          <a:bodyPr anchor="ctr">
            <a:normAutofit/>
          </a:bodyPr>
          <a:p>
            <a:pPr algn="ctr">
              <a:lnSpc>
                <a:spcPct val="90000"/>
              </a:lnSpc>
            </a:pPr>
            <a:r>
              <a:rPr b="1" lang="fr-FR" sz="3200" spc="-1" strike="noStrike">
                <a:solidFill>
                  <a:srgbClr val="70ad47"/>
                </a:solidFill>
                <a:latin typeface="Arial"/>
              </a:rPr>
              <a:t>Répartition comparée MO privée / MO publique: </a:t>
            </a:r>
            <a:br/>
            <a:r>
              <a:rPr b="1" lang="fr-FR" sz="3200" spc="-1" strike="noStrike">
                <a:solidFill>
                  <a:srgbClr val="70ad47"/>
                </a:solidFill>
                <a:latin typeface="Arial"/>
              </a:rPr>
              <a:t>un scénario</a:t>
            </a:r>
            <a:endParaRPr b="0" lang="fr-FR" sz="3200" spc="-1" strike="noStrike">
              <a:solidFill>
                <a:srgbClr val="000000"/>
              </a:solidFill>
              <a:latin typeface="Calibri"/>
            </a:endParaRPr>
          </a:p>
        </p:txBody>
      </p:sp>
      <p:sp>
        <p:nvSpPr>
          <p:cNvPr id="393" name="TextShape 2"/>
          <p:cNvSpPr txBox="1"/>
          <p:nvPr/>
        </p:nvSpPr>
        <p:spPr>
          <a:xfrm>
            <a:off x="838080" y="1345320"/>
            <a:ext cx="10775520" cy="4831200"/>
          </a:xfrm>
          <a:prstGeom prst="rect">
            <a:avLst/>
          </a:prstGeom>
          <a:noFill/>
          <a:ln>
            <a:noFill/>
          </a:ln>
        </p:spPr>
        <p:txBody>
          <a:bodyPr>
            <a:normAutofit/>
          </a:bodyPr>
          <a:p>
            <a:pPr marL="228600" indent="-228240">
              <a:lnSpc>
                <a:spcPct val="90000"/>
              </a:lnSpc>
              <a:spcBef>
                <a:spcPts val="1001"/>
              </a:spcBef>
              <a:buClr>
                <a:srgbClr val="000000"/>
              </a:buClr>
              <a:buFont typeface="Wingdings" charset="2"/>
              <a:buChar char=""/>
            </a:pPr>
            <a:r>
              <a:rPr b="0" lang="fr-FR" sz="2800" spc="-1" strike="noStrike">
                <a:solidFill>
                  <a:srgbClr val="000000"/>
                </a:solidFill>
                <a:latin typeface="Calibri"/>
              </a:rPr>
              <a:t>MO publique: nécessaire définition d’un scénario de répartition des aides S</a:t>
            </a:r>
            <a:r>
              <a:rPr b="0" lang="fr-FR" sz="2800" spc="-1" strike="noStrike" baseline="-25000">
                <a:solidFill>
                  <a:srgbClr val="000000"/>
                </a:solidFill>
                <a:latin typeface="Calibri"/>
              </a:rPr>
              <a:t>TOT</a:t>
            </a:r>
            <a:r>
              <a:rPr b="0" lang="fr-FR" sz="2800" spc="-1" strike="noStrike">
                <a:solidFill>
                  <a:srgbClr val="000000"/>
                </a:solidFill>
                <a:latin typeface="Calibri"/>
              </a:rPr>
              <a:t> = 5900 € x Nbre de lots</a:t>
            </a:r>
            <a:endParaRPr b="0" lang="fr-FR" sz="2800" spc="-1" strike="noStrike">
              <a:solidFill>
                <a:srgbClr val="000000"/>
              </a:solidFill>
              <a:latin typeface="Calibri"/>
            </a:endParaRPr>
          </a:p>
          <a:p>
            <a:pPr marL="228600" indent="-228240">
              <a:lnSpc>
                <a:spcPct val="90000"/>
              </a:lnSpc>
              <a:spcBef>
                <a:spcPts val="1001"/>
              </a:spcBef>
              <a:buClr>
                <a:srgbClr val="000000"/>
              </a:buClr>
              <a:buFont typeface="Wingdings" charset="2"/>
              <a:buChar char=""/>
            </a:pPr>
            <a:r>
              <a:rPr b="0" lang="fr-FR" sz="2800" spc="-1" strike="noStrike">
                <a:solidFill>
                  <a:srgbClr val="000000"/>
                </a:solidFill>
                <a:latin typeface="Calibri"/>
              </a:rPr>
              <a:t>1 scénario possible</a:t>
            </a:r>
            <a:endParaRPr b="0" lang="fr-FR" sz="2800" spc="-1" strike="noStrike">
              <a:solidFill>
                <a:srgbClr val="000000"/>
              </a:solidFill>
              <a:latin typeface="Calibri"/>
            </a:endParaRPr>
          </a:p>
          <a:p>
            <a:pPr lvl="1" marL="685800" indent="-228240">
              <a:lnSpc>
                <a:spcPct val="90000"/>
              </a:lnSpc>
              <a:spcBef>
                <a:spcPts val="499"/>
              </a:spcBef>
              <a:buClr>
                <a:srgbClr val="000000"/>
              </a:buClr>
              <a:buFont typeface="Wingdings" charset="2"/>
              <a:buChar char=""/>
            </a:pPr>
            <a:r>
              <a:rPr b="0" lang="fr-FR" sz="2400" spc="-1" strike="noStrike">
                <a:solidFill>
                  <a:srgbClr val="000000"/>
                </a:solidFill>
                <a:latin typeface="Calibri"/>
              </a:rPr>
              <a:t>Coût net des travaux plus faible pour tous les sociétaires / MO privée</a:t>
            </a:r>
            <a:endParaRPr b="0" lang="fr-FR" sz="2400" spc="-1" strike="noStrike">
              <a:solidFill>
                <a:srgbClr val="000000"/>
              </a:solidFill>
              <a:latin typeface="Calibri"/>
            </a:endParaRPr>
          </a:p>
          <a:p>
            <a:pPr marL="457200">
              <a:lnSpc>
                <a:spcPct val="90000"/>
              </a:lnSpc>
              <a:spcBef>
                <a:spcPts val="499"/>
              </a:spcBef>
            </a:pPr>
            <a:r>
              <a:rPr b="0" lang="fr-FR" sz="2400" spc="-1" strike="noStrike">
                <a:solidFill>
                  <a:srgbClr val="000000"/>
                </a:solidFill>
                <a:latin typeface="Calibri"/>
              </a:rPr>
              <a:t>==&gt; aide au moins égale à la subvention MO privée + les coûts de MOE </a:t>
            </a:r>
            <a:endParaRPr b="0" lang="fr-FR" sz="2400" spc="-1" strike="noStrike">
              <a:solidFill>
                <a:srgbClr val="000000"/>
              </a:solidFill>
              <a:latin typeface="Calibri"/>
            </a:endParaRPr>
          </a:p>
          <a:p>
            <a:pPr marL="457200">
              <a:lnSpc>
                <a:spcPct val="90000"/>
              </a:lnSpc>
              <a:spcBef>
                <a:spcPts val="499"/>
              </a:spcBef>
            </a:pPr>
            <a:r>
              <a:rPr b="1" lang="fr-FR" sz="2400" spc="-1" strike="noStrike">
                <a:solidFill>
                  <a:srgbClr val="70ad47"/>
                </a:solidFill>
                <a:latin typeface="Calibri"/>
              </a:rPr>
              <a:t>Pas de « perdant »</a:t>
            </a:r>
            <a:endParaRPr b="0" lang="fr-FR" sz="2400" spc="-1" strike="noStrike">
              <a:solidFill>
                <a:srgbClr val="000000"/>
              </a:solidFill>
              <a:latin typeface="Calibri"/>
            </a:endParaRPr>
          </a:p>
          <a:p>
            <a:pPr lvl="1" marL="685800" indent="-228240">
              <a:lnSpc>
                <a:spcPct val="90000"/>
              </a:lnSpc>
              <a:spcBef>
                <a:spcPts val="499"/>
              </a:spcBef>
              <a:buClr>
                <a:srgbClr val="000000"/>
              </a:buClr>
              <a:buFont typeface="Wingdings" charset="2"/>
              <a:buChar char=""/>
            </a:pPr>
            <a:r>
              <a:rPr b="0" lang="fr-FR" sz="2400" spc="-1" strike="noStrike">
                <a:solidFill>
                  <a:srgbClr val="000000"/>
                </a:solidFill>
                <a:latin typeface="Calibri"/>
              </a:rPr>
              <a:t>==&gt; S</a:t>
            </a:r>
            <a:r>
              <a:rPr b="0" lang="fr-FR" sz="2400" spc="-1" strike="noStrike" baseline="-25000">
                <a:solidFill>
                  <a:srgbClr val="000000"/>
                </a:solidFill>
                <a:latin typeface="Calibri"/>
              </a:rPr>
              <a:t>MINI</a:t>
            </a:r>
            <a:r>
              <a:rPr b="0" lang="fr-FR" sz="2400" spc="-1" strike="noStrike">
                <a:solidFill>
                  <a:srgbClr val="000000"/>
                </a:solidFill>
                <a:latin typeface="Calibri"/>
              </a:rPr>
              <a:t>  qui s’impute sur la subvention globale S</a:t>
            </a:r>
            <a:r>
              <a:rPr b="0" lang="fr-FR" sz="2400" spc="-1" strike="noStrike" baseline="-25000">
                <a:solidFill>
                  <a:srgbClr val="000000"/>
                </a:solidFill>
                <a:latin typeface="Calibri"/>
              </a:rPr>
              <a:t>TOT</a:t>
            </a:r>
            <a:endParaRPr b="0" lang="fr-FR" sz="2400" spc="-1" strike="noStrike">
              <a:solidFill>
                <a:srgbClr val="000000"/>
              </a:solidFill>
              <a:latin typeface="Calibri"/>
            </a:endParaRPr>
          </a:p>
          <a:p>
            <a:pPr lvl="1" marL="685800" indent="-228240">
              <a:lnSpc>
                <a:spcPct val="90000"/>
              </a:lnSpc>
              <a:spcBef>
                <a:spcPts val="499"/>
              </a:spcBef>
              <a:buClr>
                <a:srgbClr val="000000"/>
              </a:buClr>
              <a:buFont typeface="Wingdings" charset="2"/>
              <a:buChar char=""/>
            </a:pPr>
            <a:r>
              <a:rPr b="0" lang="fr-FR" sz="2400" spc="-1" strike="noStrike">
                <a:solidFill>
                  <a:srgbClr val="000000"/>
                </a:solidFill>
                <a:latin typeface="Calibri"/>
              </a:rPr>
              <a:t>Reste un surplus d’aide S</a:t>
            </a:r>
            <a:r>
              <a:rPr b="0" lang="fr-FR" sz="2400" spc="-1" strike="noStrike" baseline="-25000">
                <a:solidFill>
                  <a:srgbClr val="000000"/>
                </a:solidFill>
                <a:latin typeface="Calibri"/>
              </a:rPr>
              <a:t>COMP</a:t>
            </a:r>
            <a:r>
              <a:rPr b="0" lang="fr-FR" sz="2400" spc="-1" strike="noStrike">
                <a:solidFill>
                  <a:srgbClr val="000000"/>
                </a:solidFill>
                <a:latin typeface="Calibri"/>
              </a:rPr>
              <a:t> = S</a:t>
            </a:r>
            <a:r>
              <a:rPr b="0" lang="fr-FR" sz="2400" spc="-1" strike="noStrike" baseline="-25000">
                <a:solidFill>
                  <a:srgbClr val="000000"/>
                </a:solidFill>
                <a:latin typeface="Calibri"/>
              </a:rPr>
              <a:t>TOT</a:t>
            </a:r>
            <a:r>
              <a:rPr b="0" lang="fr-FR" sz="2400" spc="-1" strike="noStrike">
                <a:solidFill>
                  <a:srgbClr val="000000"/>
                </a:solidFill>
                <a:latin typeface="Calibri"/>
              </a:rPr>
              <a:t> – S</a:t>
            </a:r>
            <a:r>
              <a:rPr b="0" lang="fr-FR" sz="2400" spc="-1" strike="noStrike" baseline="-25000">
                <a:solidFill>
                  <a:srgbClr val="000000"/>
                </a:solidFill>
                <a:latin typeface="Calibri"/>
              </a:rPr>
              <a:t>MINI </a:t>
            </a:r>
            <a:r>
              <a:rPr b="0" lang="fr-FR" sz="2400" spc="-1" strike="noStrike">
                <a:solidFill>
                  <a:srgbClr val="000000"/>
                </a:solidFill>
                <a:latin typeface="Calibri"/>
              </a:rPr>
              <a:t>pour financer le coût net « résiduel »</a:t>
            </a:r>
            <a:endParaRPr b="0" lang="fr-FR" sz="2400" spc="-1" strike="noStrike">
              <a:solidFill>
                <a:srgbClr val="000000"/>
              </a:solidFill>
              <a:latin typeface="Calibri"/>
            </a:endParaRPr>
          </a:p>
          <a:p>
            <a:pPr marL="457200">
              <a:lnSpc>
                <a:spcPct val="90000"/>
              </a:lnSpc>
              <a:spcBef>
                <a:spcPts val="499"/>
              </a:spcBef>
            </a:pPr>
            <a:endParaRPr b="0" lang="fr-FR" sz="2400" spc="-1" strike="noStrike">
              <a:solidFill>
                <a:srgbClr val="000000"/>
              </a:solidFill>
              <a:latin typeface="Calibri"/>
            </a:endParaRPr>
          </a:p>
          <a:p>
            <a:pPr lvl="1" marL="685800" indent="-228240">
              <a:lnSpc>
                <a:spcPct val="90000"/>
              </a:lnSpc>
              <a:spcBef>
                <a:spcPts val="499"/>
              </a:spcBef>
              <a:buClr>
                <a:srgbClr val="000000"/>
              </a:buClr>
              <a:buFont typeface="Wingdings" charset="2"/>
              <a:buChar char=""/>
            </a:pPr>
            <a:r>
              <a:rPr b="0" lang="fr-FR" sz="2400" spc="-1" strike="noStrike">
                <a:solidFill>
                  <a:srgbClr val="000000"/>
                </a:solidFill>
                <a:latin typeface="Calibri"/>
              </a:rPr>
              <a:t>Surplus d’aide S</a:t>
            </a:r>
            <a:r>
              <a:rPr b="0" lang="fr-FR" sz="2400" spc="-1" strike="noStrike" baseline="-25000">
                <a:solidFill>
                  <a:srgbClr val="000000"/>
                </a:solidFill>
                <a:latin typeface="Calibri"/>
              </a:rPr>
              <a:t>COMP </a:t>
            </a:r>
            <a:r>
              <a:rPr b="0" lang="fr-FR" sz="2400" spc="-1" strike="noStrike">
                <a:solidFill>
                  <a:srgbClr val="000000"/>
                </a:solidFill>
                <a:latin typeface="Calibri"/>
              </a:rPr>
              <a:t>réparti à proportion des coûts restants après S</a:t>
            </a:r>
            <a:r>
              <a:rPr b="0" lang="fr-FR" sz="2400" spc="-1" strike="noStrike" baseline="-25000">
                <a:solidFill>
                  <a:srgbClr val="000000"/>
                </a:solidFill>
                <a:latin typeface="Calibri"/>
              </a:rPr>
              <a:t>MINI </a:t>
            </a:r>
            <a:r>
              <a:rPr b="0" lang="fr-FR" sz="2400" spc="-1" strike="noStrike">
                <a:solidFill>
                  <a:srgbClr val="000000"/>
                </a:solidFill>
                <a:latin typeface="Calibri"/>
              </a:rPr>
              <a:t>(</a:t>
            </a:r>
            <a:r>
              <a:rPr b="1" lang="fr-FR" sz="2400" spc="-1" strike="noStrike">
                <a:solidFill>
                  <a:srgbClr val="70ad47"/>
                </a:solidFill>
                <a:latin typeface="Calibri"/>
              </a:rPr>
              <a:t>même taux d’aide complémentaire pour les sociétaires concernés</a:t>
            </a:r>
            <a:r>
              <a:rPr b="0" lang="fr-FR" sz="2400" spc="-1" strike="noStrike">
                <a:solidFill>
                  <a:srgbClr val="000000"/>
                </a:solidFill>
                <a:latin typeface="Calibri"/>
              </a:rPr>
              <a:t>)</a:t>
            </a:r>
            <a:endParaRPr b="0" lang="fr-FR" sz="2400" spc="-1" strike="noStrike">
              <a:solidFill>
                <a:srgbClr val="000000"/>
              </a:solidFill>
              <a:latin typeface="Calibri"/>
            </a:endParaRPr>
          </a:p>
        </p:txBody>
      </p:sp>
      <p:sp>
        <p:nvSpPr>
          <p:cNvPr id="394" name="TextShape 3"/>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95" name="TextShape 4"/>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96" name="TextShape 5"/>
          <p:cNvSpPr txBox="1"/>
          <p:nvPr/>
        </p:nvSpPr>
        <p:spPr>
          <a:xfrm>
            <a:off x="8610480" y="6356520"/>
            <a:ext cx="2742840" cy="364680"/>
          </a:xfrm>
          <a:prstGeom prst="rect">
            <a:avLst/>
          </a:prstGeom>
          <a:noFill/>
          <a:ln>
            <a:noFill/>
          </a:ln>
        </p:spPr>
        <p:txBody>
          <a:bodyPr anchor="ctr">
            <a:noAutofit/>
          </a:bodyPr>
          <a:p>
            <a:pPr algn="r">
              <a:lnSpc>
                <a:spcPct val="100000"/>
              </a:lnSpc>
            </a:pPr>
            <a:fld id="{B73A7C81-7E71-4043-AEF6-2347E4306302}" type="slidenum">
              <a:rPr b="0" lang="fr-FR" sz="1200" spc="-1" strike="noStrike">
                <a:solidFill>
                  <a:srgbClr val="8b8b8b"/>
                </a:solidFill>
                <a:latin typeface="Calibri"/>
              </a:rPr>
              <a:t>&lt;numéro&gt;</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TextShape 1"/>
          <p:cNvSpPr txBox="1"/>
          <p:nvPr/>
        </p:nvSpPr>
        <p:spPr>
          <a:xfrm>
            <a:off x="1523880" y="1122480"/>
            <a:ext cx="9143640" cy="2387160"/>
          </a:xfrm>
          <a:prstGeom prst="rect">
            <a:avLst/>
          </a:prstGeom>
          <a:noFill/>
          <a:ln>
            <a:noFill/>
          </a:ln>
        </p:spPr>
        <p:txBody>
          <a:bodyPr anchor="b">
            <a:noAutofit/>
          </a:bodyPr>
          <a:p>
            <a:endParaRPr b="0" lang="fr-FR" sz="1800" spc="-1" strike="noStrike">
              <a:solidFill>
                <a:srgbClr val="000000"/>
              </a:solidFill>
              <a:latin typeface="Calibri"/>
            </a:endParaRPr>
          </a:p>
        </p:txBody>
      </p:sp>
      <p:sp>
        <p:nvSpPr>
          <p:cNvPr id="398"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99"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400"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7BC8E490-C848-4C8C-9A69-DB21F74131A1}" type="slidenum">
              <a:rPr b="0" lang="fr-FR" sz="1200" spc="-1" strike="noStrike">
                <a:solidFill>
                  <a:srgbClr val="8b8b8b"/>
                </a:solidFill>
                <a:latin typeface="Calibri"/>
              </a:rPr>
              <a:t>&lt;numéro&gt;</a:t>
            </a:fld>
            <a:endParaRPr b="0" lang="fr-FR" sz="1200" spc="-1" strike="noStrike">
              <a:latin typeface="Times New Roman"/>
            </a:endParaRPr>
          </a:p>
        </p:txBody>
      </p:sp>
      <p:pic>
        <p:nvPicPr>
          <p:cNvPr id="401" name="Image 6" descr=""/>
          <p:cNvPicPr/>
          <p:nvPr/>
        </p:nvPicPr>
        <p:blipFill>
          <a:blip r:embed="rId1"/>
          <a:stretch/>
        </p:blipFill>
        <p:spPr>
          <a:xfrm>
            <a:off x="1444320" y="392760"/>
            <a:ext cx="9075600" cy="5923440"/>
          </a:xfrm>
          <a:prstGeom prst="rect">
            <a:avLst/>
          </a:prstGeom>
          <a:ln>
            <a:noFill/>
          </a:ln>
        </p:spPr>
      </p:pic>
      <p:graphicFrame>
        <p:nvGraphicFramePr>
          <p:cNvPr id="402" name="Table 5"/>
          <p:cNvGraphicFramePr/>
          <p:nvPr/>
        </p:nvGraphicFramePr>
        <p:xfrm>
          <a:off x="2512080" y="1738440"/>
          <a:ext cx="5717160" cy="1971360"/>
        </p:xfrm>
        <a:graphic>
          <a:graphicData uri="http://schemas.openxmlformats.org/drawingml/2006/table">
            <a:tbl>
              <a:tblPr/>
              <a:tblGrid>
                <a:gridCol w="2523600"/>
                <a:gridCol w="1806480"/>
                <a:gridCol w="1387080"/>
              </a:tblGrid>
              <a:tr h="394200">
                <a:tc>
                  <a:txBody>
                    <a:bodyPr lIns="6120" rIns="6120" tIns="6120" bIns="0" anchor="b">
                      <a:noAutofit/>
                    </a:bodyPr>
                    <a:p>
                      <a:pPr algn="ctr">
                        <a:lnSpc>
                          <a:spcPct val="100000"/>
                        </a:lnSpc>
                      </a:pPr>
                      <a:r>
                        <a:rPr b="1" lang="fr-FR" sz="2400" spc="-1" strike="noStrike">
                          <a:solidFill>
                            <a:srgbClr val="000000"/>
                          </a:solidFill>
                          <a:latin typeface="Calibri"/>
                        </a:rPr>
                        <a:t>Coût net</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1" lang="fr-FR" sz="2400" spc="-1" strike="noStrike">
                          <a:solidFill>
                            <a:srgbClr val="000000"/>
                          </a:solidFill>
                          <a:latin typeface="Calibri"/>
                        </a:rPr>
                        <a:t>MO publique</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1" lang="fr-FR" sz="2400" spc="-1" strike="noStrike">
                          <a:solidFill>
                            <a:srgbClr val="000000"/>
                          </a:solidFill>
                          <a:latin typeface="Calibri"/>
                        </a:rPr>
                        <a:t>MO privée</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94200">
                <a:tc>
                  <a:txBody>
                    <a:bodyPr lIns="6120" rIns="6120" tIns="6120" bIns="0" anchor="b">
                      <a:noAutofit/>
                    </a:bodyPr>
                    <a:p>
                      <a:pPr>
                        <a:lnSpc>
                          <a:spcPct val="100000"/>
                        </a:lnSpc>
                      </a:pPr>
                      <a:r>
                        <a:rPr b="0" lang="fr-FR" sz="2400" spc="-1" strike="noStrike">
                          <a:solidFill>
                            <a:srgbClr val="000000"/>
                          </a:solidFill>
                          <a:latin typeface="Calibri"/>
                        </a:rPr>
                        <a:t>0</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2400" spc="-1" strike="noStrike">
                          <a:solidFill>
                            <a:srgbClr val="000000"/>
                          </a:solidFill>
                          <a:latin typeface="Calibri"/>
                        </a:rPr>
                        <a:t>45 %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2400" spc="-1" strike="noStrike">
                          <a:solidFill>
                            <a:srgbClr val="000000"/>
                          </a:solidFill>
                          <a:latin typeface="Calibri"/>
                        </a:rPr>
                        <a:t>45 %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94200">
                <a:tc>
                  <a:txBody>
                    <a:bodyPr lIns="6120" rIns="6120" tIns="6120" bIns="0" anchor="b">
                      <a:noAutofit/>
                    </a:bodyPr>
                    <a:p>
                      <a:pPr>
                        <a:lnSpc>
                          <a:spcPct val="100000"/>
                        </a:lnSpc>
                      </a:pPr>
                      <a:r>
                        <a:rPr b="0" lang="fr-FR" sz="2400" spc="-1" strike="noStrike">
                          <a:solidFill>
                            <a:srgbClr val="000000"/>
                          </a:solidFill>
                          <a:latin typeface="Calibri"/>
                        </a:rPr>
                        <a:t>0 à 500 €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2400" spc="-1" strike="noStrike">
                          <a:solidFill>
                            <a:srgbClr val="000000"/>
                          </a:solidFill>
                          <a:latin typeface="Calibri"/>
                        </a:rPr>
                        <a:t>31 %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2400" spc="-1" strike="noStrike">
                          <a:solidFill>
                            <a:srgbClr val="000000"/>
                          </a:solidFill>
                          <a:latin typeface="Calibri"/>
                        </a:rPr>
                        <a:t>9 %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94200">
                <a:tc>
                  <a:txBody>
                    <a:bodyPr lIns="6120" rIns="6120" tIns="6120" bIns="0" anchor="b">
                      <a:noAutofit/>
                    </a:bodyPr>
                    <a:p>
                      <a:pPr>
                        <a:lnSpc>
                          <a:spcPct val="100000"/>
                        </a:lnSpc>
                      </a:pPr>
                      <a:r>
                        <a:rPr b="0" lang="fr-FR" sz="2400" spc="-1" strike="noStrike">
                          <a:solidFill>
                            <a:srgbClr val="000000"/>
                          </a:solidFill>
                          <a:latin typeface="Calibri"/>
                        </a:rPr>
                        <a:t>500 € à 1000 €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2400" spc="-1" strike="noStrike">
                          <a:solidFill>
                            <a:srgbClr val="000000"/>
                          </a:solidFill>
                          <a:latin typeface="Calibri"/>
                        </a:rPr>
                        <a:t>16 %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2400" spc="-1" strike="noStrike">
                          <a:solidFill>
                            <a:srgbClr val="000000"/>
                          </a:solidFill>
                          <a:latin typeface="Calibri"/>
                        </a:rPr>
                        <a:t>6 %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r h="394560">
                <a:tc>
                  <a:txBody>
                    <a:bodyPr lIns="6120" rIns="6120" tIns="6120" bIns="0" anchor="b">
                      <a:noAutofit/>
                    </a:bodyPr>
                    <a:p>
                      <a:pPr>
                        <a:lnSpc>
                          <a:spcPct val="100000"/>
                        </a:lnSpc>
                      </a:pPr>
                      <a:r>
                        <a:rPr b="0" lang="fr-FR" sz="2400" spc="-1" strike="noStrike">
                          <a:solidFill>
                            <a:srgbClr val="000000"/>
                          </a:solidFill>
                          <a:latin typeface="Calibri"/>
                        </a:rPr>
                        <a:t>&gt; 1000 €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2400" spc="-1" strike="noStrike">
                          <a:solidFill>
                            <a:srgbClr val="000000"/>
                          </a:solidFill>
                          <a:latin typeface="Calibri"/>
                        </a:rPr>
                        <a:t>8 %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c>
                  <a:txBody>
                    <a:bodyPr lIns="6120" rIns="6120" tIns="6120" bIns="0" anchor="b">
                      <a:noAutofit/>
                    </a:bodyPr>
                    <a:p>
                      <a:pPr algn="ctr">
                        <a:lnSpc>
                          <a:spcPct val="100000"/>
                        </a:lnSpc>
                      </a:pPr>
                      <a:r>
                        <a:rPr b="0" lang="fr-FR" sz="2400" spc="-1" strike="noStrike">
                          <a:solidFill>
                            <a:srgbClr val="000000"/>
                          </a:solidFill>
                          <a:latin typeface="Calibri"/>
                        </a:rPr>
                        <a:t>40 %</a:t>
                      </a:r>
                      <a:endParaRPr b="0" lang="fr-FR" sz="2400" spc="-1" strike="noStrike">
                        <a:latin typeface="Arial"/>
                      </a:endParaRPr>
                    </a:p>
                  </a:txBody>
                  <a:tcPr marL="6120" marR="6120">
                    <a:lnL w="12240">
                      <a:solidFill>
                        <a:srgbClr val="ffffff"/>
                      </a:solidFill>
                    </a:lnL>
                    <a:lnR w="12240">
                      <a:solidFill>
                        <a:srgbClr val="ffffff"/>
                      </a:solidFill>
                    </a:lnR>
                    <a:lnT w="12240">
                      <a:solidFill>
                        <a:srgbClr val="ffffff"/>
                      </a:solidFill>
                    </a:lnT>
                    <a:lnB w="12240">
                      <a:solidFill>
                        <a:srgbClr val="ffffff"/>
                      </a:solidFill>
                    </a:lnB>
                    <a:solidFill>
                      <a:srgbClr val="e8ebf4"/>
                    </a:solidFill>
                  </a:tcPr>
                </a:tc>
              </a:tr>
            </a:tbl>
          </a:graphicData>
        </a:graphic>
      </p:graphicFrame>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TextShape 1"/>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404" name="TextShape 2"/>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405" name="TextShape 3"/>
          <p:cNvSpPr txBox="1"/>
          <p:nvPr/>
        </p:nvSpPr>
        <p:spPr>
          <a:xfrm>
            <a:off x="8610480" y="6356520"/>
            <a:ext cx="2742840" cy="364680"/>
          </a:xfrm>
          <a:prstGeom prst="rect">
            <a:avLst/>
          </a:prstGeom>
          <a:noFill/>
          <a:ln>
            <a:noFill/>
          </a:ln>
        </p:spPr>
        <p:txBody>
          <a:bodyPr anchor="ctr">
            <a:noAutofit/>
          </a:bodyPr>
          <a:p>
            <a:pPr algn="r">
              <a:lnSpc>
                <a:spcPct val="100000"/>
              </a:lnSpc>
            </a:pPr>
            <a:fld id="{82C266E3-59F7-4ABD-89A1-25B036909218}" type="slidenum">
              <a:rPr b="0" lang="fr-FR" sz="1200" spc="-1" strike="noStrike">
                <a:solidFill>
                  <a:srgbClr val="8b8b8b"/>
                </a:solidFill>
                <a:latin typeface="Calibri"/>
              </a:rPr>
              <a:t>&lt;numéro&gt;</a:t>
            </a:fld>
            <a:endParaRPr b="0" lang="fr-FR" sz="1200" spc="-1" strike="noStrike">
              <a:latin typeface="Times New Roman"/>
            </a:endParaRPr>
          </a:p>
        </p:txBody>
      </p:sp>
      <p:sp>
        <p:nvSpPr>
          <p:cNvPr id="406" name="CustomShape 4"/>
          <p:cNvSpPr/>
          <p:nvPr/>
        </p:nvSpPr>
        <p:spPr>
          <a:xfrm>
            <a:off x="3048120" y="3245760"/>
            <a:ext cx="6095520" cy="516960"/>
          </a:xfrm>
          <a:prstGeom prst="rect">
            <a:avLst/>
          </a:prstGeom>
          <a:noFill/>
          <a:ln>
            <a:noFill/>
          </a:ln>
        </p:spPr>
        <p:style>
          <a:lnRef idx="0"/>
          <a:fillRef idx="0"/>
          <a:effectRef idx="0"/>
          <a:fontRef idx="minor"/>
        </p:style>
        <p:txBody>
          <a:bodyPr lIns="90000" rIns="90000" tIns="45000" bIns="45000">
            <a:spAutoFit/>
          </a:bodyPr>
          <a:p>
            <a:pPr algn="ctr">
              <a:lnSpc>
                <a:spcPct val="100000"/>
              </a:lnSpc>
              <a:spcBef>
                <a:spcPts val="751"/>
              </a:spcBef>
              <a:spcAft>
                <a:spcPts val="751"/>
              </a:spcAft>
            </a:pPr>
            <a:r>
              <a:rPr b="0" lang="fr-FR" sz="2800" spc="-1" strike="noStrike">
                <a:solidFill>
                  <a:srgbClr val="548235"/>
                </a:solidFill>
                <a:latin typeface="arial"/>
              </a:rPr>
              <a:t>CONCLUSION</a:t>
            </a: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TextShape 1"/>
          <p:cNvSpPr txBox="1"/>
          <p:nvPr/>
        </p:nvSpPr>
        <p:spPr>
          <a:xfrm>
            <a:off x="283320" y="497160"/>
            <a:ext cx="11070000" cy="5679360"/>
          </a:xfrm>
          <a:prstGeom prst="rect">
            <a:avLst/>
          </a:prstGeom>
          <a:noFill/>
          <a:ln>
            <a:noFill/>
          </a:ln>
        </p:spPr>
        <p:txBody>
          <a:bodyPr>
            <a:noAutofit/>
          </a:bodyPr>
          <a:p>
            <a:pPr>
              <a:lnSpc>
                <a:spcPct val="90000"/>
              </a:lnSpc>
              <a:spcBef>
                <a:spcPts val="1001"/>
              </a:spcBef>
            </a:pPr>
            <a:r>
              <a:rPr b="0" lang="fr-FR" sz="2800" spc="-1" strike="noStrike">
                <a:solidFill>
                  <a:srgbClr val="00b050"/>
                </a:solidFill>
                <a:latin typeface="Calibri"/>
              </a:rPr>
              <a:t>Lors de l’AG nous allons vous proposer 2 résolutions pour vous prononcer</a:t>
            </a:r>
            <a:endParaRPr b="0" lang="fr-FR" sz="2800" spc="-1" strike="noStrike">
              <a:solidFill>
                <a:srgbClr val="000000"/>
              </a:solidFill>
              <a:latin typeface="Calibri"/>
            </a:endParaRPr>
          </a:p>
          <a:p>
            <a:pPr>
              <a:lnSpc>
                <a:spcPct val="90000"/>
              </a:lnSpc>
              <a:spcBef>
                <a:spcPts val="1001"/>
              </a:spcBef>
            </a:pPr>
            <a:endParaRPr b="0" lang="fr-FR" sz="2800" spc="-1" strike="noStrike">
              <a:solidFill>
                <a:srgbClr val="000000"/>
              </a:solidFill>
              <a:latin typeface="Calibri"/>
            </a:endParaRPr>
          </a:p>
          <a:p>
            <a:pPr marL="514440" indent="-514080" algn="just">
              <a:lnSpc>
                <a:spcPct val="90000"/>
              </a:lnSpc>
              <a:spcBef>
                <a:spcPts val="1001"/>
              </a:spcBef>
              <a:buClr>
                <a:srgbClr val="000000"/>
              </a:buClr>
              <a:buFont typeface="Calibri Light"/>
              <a:buAutoNum type="arabicPeriod"/>
            </a:pPr>
            <a:r>
              <a:rPr b="0" lang="fr-FR" sz="2800" spc="-1" strike="noStrike">
                <a:solidFill>
                  <a:srgbClr val="000000"/>
                </a:solidFill>
                <a:latin typeface="Calibri"/>
              </a:rPr>
              <a:t>L’ Assemblée Générale Ordinaire autorise le Président de la Société Anonyme Coopérative à engager les travaux sur les réseaux des Eaux Usées sous la forme d’une maîtrise d’ouvrage groupée et à signer la ou les demandes de subventions de L’AESN.</a:t>
            </a:r>
            <a:endParaRPr b="0" lang="fr-FR" sz="2800" spc="-1" strike="noStrike">
              <a:solidFill>
                <a:srgbClr val="000000"/>
              </a:solidFill>
              <a:latin typeface="Calibri"/>
            </a:endParaRPr>
          </a:p>
          <a:p>
            <a:pPr algn="just">
              <a:lnSpc>
                <a:spcPct val="90000"/>
              </a:lnSpc>
              <a:spcBef>
                <a:spcPts val="1001"/>
              </a:spcBef>
            </a:pPr>
            <a:endParaRPr b="0" lang="fr-FR" sz="2800" spc="-1" strike="noStrike">
              <a:solidFill>
                <a:srgbClr val="000000"/>
              </a:solidFill>
              <a:latin typeface="Calibri"/>
            </a:endParaRPr>
          </a:p>
          <a:p>
            <a:pPr marL="514440" indent="-514080" algn="just">
              <a:lnSpc>
                <a:spcPct val="90000"/>
              </a:lnSpc>
              <a:spcBef>
                <a:spcPts val="1001"/>
              </a:spcBef>
              <a:buClr>
                <a:srgbClr val="000000"/>
              </a:buClr>
              <a:buFont typeface="Calibri Light"/>
              <a:buAutoNum type="arabicPeriod"/>
            </a:pPr>
            <a:r>
              <a:rPr b="0" lang="fr-FR" sz="2800" spc="-1" strike="noStrike">
                <a:solidFill>
                  <a:srgbClr val="000000"/>
                </a:solidFill>
                <a:latin typeface="Calibri"/>
              </a:rPr>
              <a:t>L’ Assemblée Générale Ordinaire se prononce soit pour une maîtrise d’ouvrage groupée privée soit pour une maîtrise d’ouvrage groupée publique.</a:t>
            </a:r>
            <a:endParaRPr b="0" lang="fr-FR" sz="2800" spc="-1" strike="noStrike">
              <a:solidFill>
                <a:srgbClr val="000000"/>
              </a:solidFill>
              <a:latin typeface="Calibri"/>
            </a:endParaRPr>
          </a:p>
        </p:txBody>
      </p:sp>
      <p:sp>
        <p:nvSpPr>
          <p:cNvPr id="408"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409"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410"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B2619691-2845-4493-B1C2-B824A8AB64B7}" type="slidenum">
              <a:rPr b="0" lang="fr-FR" sz="1200" spc="-1" strike="noStrike">
                <a:solidFill>
                  <a:srgbClr val="8b8b8b"/>
                </a:solidFill>
                <a:latin typeface="Calibri"/>
              </a:rPr>
              <a:t>&lt;numéro&gt;</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TextShape 1"/>
          <p:cNvSpPr txBox="1"/>
          <p:nvPr/>
        </p:nvSpPr>
        <p:spPr>
          <a:xfrm>
            <a:off x="838080" y="1267200"/>
            <a:ext cx="10515240" cy="3919320"/>
          </a:xfrm>
          <a:prstGeom prst="rect">
            <a:avLst/>
          </a:prstGeom>
          <a:noFill/>
          <a:ln>
            <a:noFill/>
          </a:ln>
        </p:spPr>
        <p:txBody>
          <a:bodyPr anchor="ctr">
            <a:noAutofit/>
          </a:bodyPr>
          <a:p>
            <a:pPr algn="ctr">
              <a:lnSpc>
                <a:spcPct val="90000"/>
              </a:lnSpc>
            </a:pPr>
            <a:r>
              <a:rPr b="0" lang="fr-FR" sz="3400" spc="-1" strike="noStrike">
                <a:solidFill>
                  <a:srgbClr val="548235"/>
                </a:solidFill>
                <a:latin typeface="arial"/>
              </a:rPr>
              <a:t>Questions/réponses</a:t>
            </a:r>
            <a:br/>
            <a:endParaRPr b="0" lang="fr-FR" sz="3400" spc="-1" strike="noStrike">
              <a:solidFill>
                <a:srgbClr val="000000"/>
              </a:solidFill>
              <a:latin typeface="Calibri"/>
            </a:endParaRPr>
          </a:p>
        </p:txBody>
      </p:sp>
      <p:sp>
        <p:nvSpPr>
          <p:cNvPr id="412"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413"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414"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6CBD5548-D809-4C23-8785-B75B8E5B6279}" type="slidenum">
              <a:rPr b="0" lang="fr-FR" sz="1200" spc="-1" strike="noStrike">
                <a:solidFill>
                  <a:srgbClr val="8b8b8b"/>
                </a:solidFill>
                <a:latin typeface="Calibri"/>
              </a:rPr>
              <a:t>&lt;numéro&gt;</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TextShape 1"/>
          <p:cNvSpPr txBox="1"/>
          <p:nvPr/>
        </p:nvSpPr>
        <p:spPr>
          <a:xfrm>
            <a:off x="791280" y="2487240"/>
            <a:ext cx="10901880" cy="1127880"/>
          </a:xfrm>
          <a:prstGeom prst="rect">
            <a:avLst/>
          </a:prstGeom>
          <a:noFill/>
          <a:ln>
            <a:noFill/>
          </a:ln>
        </p:spPr>
        <p:txBody>
          <a:bodyPr anchor="b">
            <a:normAutofit/>
          </a:bodyPr>
          <a:p>
            <a:pPr algn="ctr">
              <a:lnSpc>
                <a:spcPct val="90000"/>
              </a:lnSpc>
            </a:pPr>
            <a:r>
              <a:rPr b="0" lang="fr-FR" sz="3400" spc="-1" strike="noStrike">
                <a:solidFill>
                  <a:srgbClr val="548235"/>
                </a:solidFill>
                <a:latin typeface="arial"/>
              </a:rPr>
              <a:t>Bilan 2024: réhabilitation du réseau général d'assainissement de Paris Jardins</a:t>
            </a:r>
            <a:endParaRPr b="0" lang="fr-FR" sz="3400" spc="-1" strike="noStrike">
              <a:solidFill>
                <a:srgbClr val="000000"/>
              </a:solidFill>
              <a:latin typeface="Calibri"/>
            </a:endParaRPr>
          </a:p>
        </p:txBody>
      </p:sp>
      <p:sp>
        <p:nvSpPr>
          <p:cNvPr id="265"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266"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267"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E49A0EEB-3108-4DF3-8413-9DB7652360AE}" type="slidenum">
              <a:rPr b="0" lang="fr-FR" sz="1200" spc="-1" strike="noStrike">
                <a:solidFill>
                  <a:srgbClr val="8b8b8b"/>
                </a:solidFill>
                <a:latin typeface="Calibri"/>
              </a:rPr>
              <a:t>&lt;numéro&gt;</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TextShape 1"/>
          <p:cNvSpPr txBox="1"/>
          <p:nvPr/>
        </p:nvSpPr>
        <p:spPr>
          <a:xfrm>
            <a:off x="85680" y="481320"/>
            <a:ext cx="11785320" cy="5828400"/>
          </a:xfrm>
          <a:prstGeom prst="rect">
            <a:avLst/>
          </a:prstGeom>
          <a:noFill/>
          <a:ln>
            <a:noFill/>
          </a:ln>
        </p:spPr>
        <p:txBody>
          <a:bodyPr>
            <a:normAutofit/>
          </a:bodyPr>
          <a:p>
            <a:pPr>
              <a:lnSpc>
                <a:spcPct val="90000"/>
              </a:lnSpc>
              <a:spcBef>
                <a:spcPts val="1001"/>
              </a:spcBef>
            </a:pPr>
            <a:r>
              <a:rPr b="0" lang="fr-FR" sz="2800" spc="-1" strike="noStrike">
                <a:solidFill>
                  <a:srgbClr val="444444"/>
                </a:solidFill>
                <a:latin typeface="arial"/>
              </a:rPr>
              <a:t> </a:t>
            </a:r>
            <a:r>
              <a:rPr b="0" lang="fr-FR" sz="2000" spc="-1" strike="noStrike">
                <a:solidFill>
                  <a:srgbClr val="548235"/>
                </a:solidFill>
                <a:latin typeface="arial"/>
              </a:rPr>
              <a:t>1.1</a:t>
            </a:r>
            <a:r>
              <a:rPr b="0" lang="fr-FR" sz="2800" spc="-1" strike="noStrike">
                <a:solidFill>
                  <a:srgbClr val="548235"/>
                </a:solidFill>
                <a:latin typeface="arial"/>
              </a:rPr>
              <a:t> </a:t>
            </a:r>
            <a:r>
              <a:rPr b="0" lang="fr-FR" sz="2800" spc="-1" strike="noStrike">
                <a:solidFill>
                  <a:srgbClr val="548235"/>
                </a:solidFill>
                <a:latin typeface="Calibri"/>
              </a:rPr>
              <a:t>Avancement des travaux au 31 décembre 2024 et planning 2025 </a:t>
            </a:r>
            <a:r>
              <a:rPr b="0" lang="fr-FR" sz="1600" spc="-1" strike="noStrike">
                <a:solidFill>
                  <a:srgbClr val="000000"/>
                </a:solidFill>
                <a:latin typeface="Calibri"/>
              </a:rPr>
              <a:t>(dom)</a:t>
            </a:r>
            <a:endParaRPr b="0" lang="fr-FR" sz="1600" spc="-1" strike="noStrike">
              <a:solidFill>
                <a:srgbClr val="000000"/>
              </a:solidFill>
              <a:latin typeface="Calibri"/>
            </a:endParaRPr>
          </a:p>
          <a:p>
            <a:pPr marL="228600" indent="-228240" algn="just">
              <a:lnSpc>
                <a:spcPct val="90000"/>
              </a:lnSpc>
              <a:spcBef>
                <a:spcPts val="1001"/>
              </a:spcBef>
              <a:buClr>
                <a:srgbClr val="00b050"/>
              </a:buClr>
              <a:buFont typeface="Wingdings" charset="2"/>
              <a:buChar char=""/>
            </a:pPr>
            <a:r>
              <a:rPr b="0" lang="fr-FR" sz="2400" spc="-1" strike="noStrike">
                <a:solidFill>
                  <a:srgbClr val="00b050"/>
                </a:solidFill>
                <a:latin typeface="Calibri"/>
              </a:rPr>
              <a:t>Pour rappel nous avons obtenu de l’Agence de l’Eau Seine Normandie</a:t>
            </a:r>
            <a:endParaRPr b="0" lang="fr-FR" sz="2400" spc="-1" strike="noStrike">
              <a:solidFill>
                <a:srgbClr val="000000"/>
              </a:solidFill>
              <a:latin typeface="Calibri"/>
            </a:endParaRPr>
          </a:p>
          <a:p>
            <a:pPr lvl="1" marL="685800" indent="-228240" algn="just">
              <a:lnSpc>
                <a:spcPct val="90000"/>
              </a:lnSpc>
              <a:spcBef>
                <a:spcPts val="499"/>
              </a:spcBef>
              <a:buClr>
                <a:srgbClr val="000000"/>
              </a:buClr>
              <a:buFont typeface="Wingdings" charset="2"/>
              <a:buChar char=""/>
            </a:pPr>
            <a:r>
              <a:rPr b="0" lang="fr-FR" sz="2000" spc="-1" strike="noStrike">
                <a:solidFill>
                  <a:srgbClr val="000000"/>
                </a:solidFill>
                <a:latin typeface="Calibri"/>
              </a:rPr>
              <a:t> </a:t>
            </a:r>
            <a:r>
              <a:rPr b="0" lang="fr-FR" sz="1600" spc="-1" strike="noStrike">
                <a:solidFill>
                  <a:srgbClr val="000000"/>
                </a:solidFill>
                <a:latin typeface="Calibri"/>
              </a:rPr>
              <a:t>L’AESN nous a retourné sa décision le 13 décembre 2023:</a:t>
            </a:r>
            <a:endParaRPr b="0" lang="fr-FR" sz="1600" spc="-1" strike="noStrike">
              <a:solidFill>
                <a:srgbClr val="000000"/>
              </a:solidFill>
              <a:latin typeface="Calibri"/>
            </a:endParaRPr>
          </a:p>
          <a:p>
            <a:pPr lvl="2" marL="1143000" indent="-228240" algn="just">
              <a:lnSpc>
                <a:spcPct val="90000"/>
              </a:lnSpc>
              <a:spcBef>
                <a:spcPts val="499"/>
              </a:spcBef>
              <a:buClr>
                <a:srgbClr val="000000"/>
              </a:buClr>
              <a:buFont typeface="Wingdings" charset="2"/>
              <a:buChar char=""/>
            </a:pPr>
            <a:r>
              <a:rPr b="0" lang="fr-FR" sz="1600" spc="-1" strike="noStrike">
                <a:solidFill>
                  <a:srgbClr val="000000"/>
                </a:solidFill>
                <a:latin typeface="Calibri"/>
              </a:rPr>
              <a:t>Une subvention de </a:t>
            </a:r>
            <a:r>
              <a:rPr b="0" lang="fr-FR" sz="1600" spc="-1" strike="noStrike">
                <a:solidFill>
                  <a:srgbClr val="00b050"/>
                </a:solidFill>
                <a:latin typeface="Calibri"/>
              </a:rPr>
              <a:t>2 414 126 €TTC </a:t>
            </a:r>
            <a:r>
              <a:rPr b="0" lang="fr-FR" sz="1600" spc="-1" strike="noStrike">
                <a:solidFill>
                  <a:srgbClr val="000000"/>
                </a:solidFill>
                <a:latin typeface="Calibri"/>
              </a:rPr>
              <a:t>(60% du montant du projet - le maximum possible),</a:t>
            </a:r>
            <a:endParaRPr b="0" lang="fr-FR" sz="1600" spc="-1" strike="noStrike">
              <a:solidFill>
                <a:srgbClr val="000000"/>
              </a:solidFill>
              <a:latin typeface="Calibri"/>
            </a:endParaRPr>
          </a:p>
          <a:p>
            <a:pPr lvl="2" marL="1143000" indent="-228240" algn="just">
              <a:lnSpc>
                <a:spcPct val="90000"/>
              </a:lnSpc>
              <a:spcBef>
                <a:spcPts val="499"/>
              </a:spcBef>
              <a:buClr>
                <a:srgbClr val="000000"/>
              </a:buClr>
              <a:buFont typeface="Wingdings" charset="2"/>
              <a:buChar char=""/>
            </a:pPr>
            <a:r>
              <a:rPr b="0" lang="fr-FR" sz="1600" spc="-1" strike="noStrike">
                <a:solidFill>
                  <a:srgbClr val="000000"/>
                </a:solidFill>
                <a:latin typeface="Calibri"/>
              </a:rPr>
              <a:t>Une avance de </a:t>
            </a:r>
            <a:r>
              <a:rPr b="0" lang="fr-FR" sz="1600" spc="-1" strike="noStrike">
                <a:solidFill>
                  <a:srgbClr val="00b050"/>
                </a:solidFill>
                <a:latin typeface="Calibri"/>
              </a:rPr>
              <a:t>804 709 €TTC </a:t>
            </a:r>
            <a:r>
              <a:rPr b="0" lang="fr-FR" sz="1600" spc="-1" strike="noStrike">
                <a:solidFill>
                  <a:srgbClr val="000000"/>
                </a:solidFill>
                <a:latin typeface="Calibri"/>
              </a:rPr>
              <a:t>(20%) qui correspond à un prêt à taux zéro sur 15 ans à partir de la réception des travaux,</a:t>
            </a:r>
            <a:endParaRPr b="0" lang="fr-FR" sz="1600" spc="-1" strike="noStrike">
              <a:solidFill>
                <a:srgbClr val="000000"/>
              </a:solidFill>
              <a:latin typeface="Calibri"/>
            </a:endParaRPr>
          </a:p>
          <a:p>
            <a:endParaRPr b="0" lang="fr-FR" sz="1600" spc="-1" strike="noStrike">
              <a:solidFill>
                <a:srgbClr val="000000"/>
              </a:solidFill>
              <a:latin typeface="Calibri"/>
            </a:endParaRPr>
          </a:p>
          <a:p>
            <a:pPr marL="228600" indent="-228240">
              <a:lnSpc>
                <a:spcPct val="90000"/>
              </a:lnSpc>
              <a:spcBef>
                <a:spcPts val="1001"/>
              </a:spcBef>
              <a:buClr>
                <a:srgbClr val="00b050"/>
              </a:buClr>
              <a:buFont typeface="Wingdings" charset="2"/>
              <a:buChar char=""/>
            </a:pPr>
            <a:r>
              <a:rPr b="0" lang="fr-FR" sz="2400" spc="-1" strike="noStrike">
                <a:solidFill>
                  <a:srgbClr val="00b050"/>
                </a:solidFill>
                <a:latin typeface="Calibri"/>
              </a:rPr>
              <a:t>Les travaux 2024</a:t>
            </a:r>
            <a:endParaRPr b="0" lang="fr-FR" sz="2400" spc="-1" strike="noStrike">
              <a:solidFill>
                <a:srgbClr val="000000"/>
              </a:solidFill>
              <a:latin typeface="Calibri"/>
            </a:endParaRPr>
          </a:p>
          <a:p>
            <a:pPr lvl="1" marL="685800" indent="-228240" algn="just">
              <a:lnSpc>
                <a:spcPct val="90000"/>
              </a:lnSpc>
              <a:spcBef>
                <a:spcPts val="499"/>
              </a:spcBef>
              <a:buClr>
                <a:srgbClr val="000000"/>
              </a:buClr>
              <a:buFont typeface="Wingdings" charset="2"/>
              <a:buChar char=""/>
            </a:pPr>
            <a:r>
              <a:rPr b="0" lang="fr-FR" sz="1600" spc="-1" strike="noStrike">
                <a:solidFill>
                  <a:srgbClr val="000000"/>
                </a:solidFill>
                <a:latin typeface="Calibri"/>
              </a:rPr>
              <a:t>Les travaux ont démarré le 11 mars 2024,</a:t>
            </a:r>
            <a:endParaRPr b="0" lang="fr-FR" sz="1600" spc="-1" strike="noStrike">
              <a:solidFill>
                <a:srgbClr val="000000"/>
              </a:solidFill>
              <a:latin typeface="Calibri"/>
            </a:endParaRPr>
          </a:p>
          <a:p>
            <a:pPr lvl="1" marL="685800" indent="-228240" algn="just">
              <a:lnSpc>
                <a:spcPct val="90000"/>
              </a:lnSpc>
              <a:spcBef>
                <a:spcPts val="499"/>
              </a:spcBef>
              <a:buClr>
                <a:srgbClr val="000000"/>
              </a:buClr>
              <a:buFont typeface="Wingdings" charset="2"/>
              <a:buChar char=""/>
            </a:pPr>
            <a:r>
              <a:rPr b="0" lang="fr-FR" sz="1600" spc="-1" strike="noStrike">
                <a:solidFill>
                  <a:srgbClr val="000000"/>
                </a:solidFill>
                <a:latin typeface="Calibri"/>
              </a:rPr>
              <a:t>Au 31 décembre 2024 nous avions réhabilité 2,6 kms sur les 5 kms du réseau général et connecté 125 branchements sur 260.</a:t>
            </a:r>
            <a:endParaRPr b="0" lang="fr-FR" sz="1600" spc="-1" strike="noStrike">
              <a:solidFill>
                <a:srgbClr val="000000"/>
              </a:solidFill>
              <a:latin typeface="Calibri"/>
            </a:endParaRPr>
          </a:p>
          <a:p>
            <a:pPr lvl="1" marL="685800" indent="-228240" algn="just">
              <a:lnSpc>
                <a:spcPct val="90000"/>
              </a:lnSpc>
              <a:spcBef>
                <a:spcPts val="499"/>
              </a:spcBef>
              <a:buClr>
                <a:srgbClr val="000000"/>
              </a:buClr>
              <a:buFont typeface="Wingdings" charset="2"/>
              <a:buChar char=""/>
            </a:pPr>
            <a:r>
              <a:rPr b="0" lang="fr-FR" sz="1600" spc="-1" strike="noStrike">
                <a:solidFill>
                  <a:srgbClr val="000000"/>
                </a:solidFill>
                <a:latin typeface="Calibri"/>
              </a:rPr>
              <a:t>Une équipe de pilotage du projet qui se réunit chaque vendredi après midi et composée de sociétaires, TPE et E’nergys (35 comités de pilotage en 2024),</a:t>
            </a:r>
            <a:endParaRPr b="0" lang="fr-FR" sz="1600" spc="-1" strike="noStrike">
              <a:solidFill>
                <a:srgbClr val="000000"/>
              </a:solidFill>
              <a:latin typeface="Calibri"/>
            </a:endParaRPr>
          </a:p>
          <a:p>
            <a:pPr lvl="1" marL="685800" indent="-228240" algn="just">
              <a:lnSpc>
                <a:spcPct val="90000"/>
              </a:lnSpc>
              <a:spcBef>
                <a:spcPts val="499"/>
              </a:spcBef>
              <a:buClr>
                <a:srgbClr val="000000"/>
              </a:buClr>
              <a:buFont typeface="Wingdings" charset="2"/>
              <a:buChar char=""/>
            </a:pPr>
            <a:r>
              <a:rPr b="0" lang="fr-FR" sz="1600" spc="-1" strike="noStrike">
                <a:solidFill>
                  <a:srgbClr val="000000"/>
                </a:solidFill>
                <a:latin typeface="Calibri"/>
              </a:rPr>
              <a:t>Une communication est envoyée régulièrement par l’équipe projet afin d’informer les sociétaires de l’avancement des travaux et des informations spécifiques qui peuvent en résulter (croisements ou routes fermés, retrait des véhicules).</a:t>
            </a:r>
            <a:endParaRPr b="0" lang="fr-FR" sz="1600" spc="-1" strike="noStrike">
              <a:solidFill>
                <a:srgbClr val="000000"/>
              </a:solidFill>
              <a:latin typeface="Calibri"/>
            </a:endParaRPr>
          </a:p>
          <a:p>
            <a:pPr marL="457200">
              <a:lnSpc>
                <a:spcPct val="90000"/>
              </a:lnSpc>
              <a:spcBef>
                <a:spcPts val="499"/>
              </a:spcBef>
            </a:pPr>
            <a:endParaRPr b="0" lang="fr-FR" sz="1600" spc="-1" strike="noStrike">
              <a:solidFill>
                <a:srgbClr val="000000"/>
              </a:solidFill>
              <a:latin typeface="Calibri"/>
            </a:endParaRPr>
          </a:p>
          <a:p>
            <a:pPr marL="228600" indent="-228240">
              <a:lnSpc>
                <a:spcPct val="90000"/>
              </a:lnSpc>
              <a:spcBef>
                <a:spcPts val="1001"/>
              </a:spcBef>
              <a:buClr>
                <a:srgbClr val="00b050"/>
              </a:buClr>
              <a:buFont typeface="Wingdings" charset="2"/>
              <a:buChar char=""/>
            </a:pPr>
            <a:r>
              <a:rPr b="0" lang="fr-FR" sz="2400" spc="-1" strike="noStrike">
                <a:solidFill>
                  <a:srgbClr val="00b050"/>
                </a:solidFill>
                <a:latin typeface="Calibri"/>
              </a:rPr>
              <a:t>Les travaux 2025</a:t>
            </a:r>
            <a:endParaRPr b="0" lang="fr-FR" sz="2400" spc="-1" strike="noStrike">
              <a:solidFill>
                <a:srgbClr val="000000"/>
              </a:solidFill>
              <a:latin typeface="Calibri"/>
            </a:endParaRPr>
          </a:p>
          <a:p>
            <a:pPr lvl="1" marL="685800" indent="-228240">
              <a:lnSpc>
                <a:spcPct val="90000"/>
              </a:lnSpc>
              <a:spcBef>
                <a:spcPts val="499"/>
              </a:spcBef>
              <a:buClr>
                <a:srgbClr val="000000"/>
              </a:buClr>
              <a:buFont typeface="Wingdings" charset="2"/>
              <a:buChar char=""/>
            </a:pPr>
            <a:r>
              <a:rPr b="0" lang="fr-FR" sz="1600" spc="-1" strike="noStrike">
                <a:solidFill>
                  <a:srgbClr val="000000"/>
                </a:solidFill>
                <a:latin typeface="Calibri"/>
              </a:rPr>
              <a:t>Restent les zone 3.2 et 3.3 à réhabiliter (plans pages 5 et 6),</a:t>
            </a:r>
            <a:endParaRPr b="0" lang="fr-FR" sz="1600" spc="-1" strike="noStrike">
              <a:solidFill>
                <a:srgbClr val="000000"/>
              </a:solidFill>
              <a:latin typeface="Calibri"/>
            </a:endParaRPr>
          </a:p>
          <a:p>
            <a:pPr lvl="1" marL="685800" indent="-228240">
              <a:lnSpc>
                <a:spcPct val="90000"/>
              </a:lnSpc>
              <a:spcBef>
                <a:spcPts val="499"/>
              </a:spcBef>
              <a:buClr>
                <a:srgbClr val="000000"/>
              </a:buClr>
              <a:buFont typeface="Wingdings" charset="2"/>
              <a:buChar char=""/>
            </a:pPr>
            <a:r>
              <a:rPr b="0" lang="fr-FR" sz="1600" spc="-1" strike="noStrike">
                <a:solidFill>
                  <a:srgbClr val="000000"/>
                </a:solidFill>
                <a:latin typeface="Calibri"/>
              </a:rPr>
              <a:t>Nous prévoyons de terminer ce projet au 4Trim25 (planning page 7).</a:t>
            </a:r>
            <a:endParaRPr b="0" lang="fr-FR" sz="1600" spc="-1" strike="noStrike">
              <a:solidFill>
                <a:srgbClr val="000000"/>
              </a:solidFill>
              <a:latin typeface="Calibri"/>
            </a:endParaRPr>
          </a:p>
          <a:p>
            <a:pPr marL="457200">
              <a:lnSpc>
                <a:spcPct val="90000"/>
              </a:lnSpc>
              <a:spcBef>
                <a:spcPts val="499"/>
              </a:spcBef>
            </a:pPr>
            <a:endParaRPr b="0" lang="fr-FR" sz="1600" spc="-1" strike="noStrike">
              <a:solidFill>
                <a:srgbClr val="000000"/>
              </a:solidFill>
              <a:latin typeface="Calibri"/>
            </a:endParaRPr>
          </a:p>
          <a:p>
            <a:pPr>
              <a:lnSpc>
                <a:spcPct val="90000"/>
              </a:lnSpc>
              <a:spcBef>
                <a:spcPts val="1001"/>
              </a:spcBef>
            </a:pPr>
            <a:endParaRPr b="0" lang="fr-FR" sz="1600" spc="-1" strike="noStrike">
              <a:solidFill>
                <a:srgbClr val="000000"/>
              </a:solidFill>
              <a:latin typeface="Calibri"/>
            </a:endParaRPr>
          </a:p>
          <a:p>
            <a:pPr marL="457200">
              <a:lnSpc>
                <a:spcPct val="90000"/>
              </a:lnSpc>
              <a:spcBef>
                <a:spcPts val="499"/>
              </a:spcBef>
            </a:pPr>
            <a:endParaRPr b="0" lang="fr-FR" sz="1600" spc="-1" strike="noStrike">
              <a:solidFill>
                <a:srgbClr val="000000"/>
              </a:solidFill>
              <a:latin typeface="Calibri"/>
            </a:endParaRPr>
          </a:p>
        </p:txBody>
      </p:sp>
      <p:sp>
        <p:nvSpPr>
          <p:cNvPr id="269"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270"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271"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5D828333-9D03-4C97-8B18-F3BFD8AA16B2}" type="slidenum">
              <a:rPr b="0" lang="fr-FR" sz="1200" spc="-1" strike="noStrike">
                <a:solidFill>
                  <a:srgbClr val="8b8b8b"/>
                </a:solidFill>
                <a:latin typeface="Calibri"/>
              </a:rPr>
              <a:t>&lt;numéro&gt;</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TextShape 1"/>
          <p:cNvSpPr txBox="1"/>
          <p:nvPr/>
        </p:nvSpPr>
        <p:spPr>
          <a:xfrm>
            <a:off x="838080" y="287280"/>
            <a:ext cx="10515240" cy="1325160"/>
          </a:xfrm>
          <a:prstGeom prst="rect">
            <a:avLst/>
          </a:prstGeom>
          <a:noFill/>
          <a:ln>
            <a:noFill/>
          </a:ln>
        </p:spPr>
        <p:txBody>
          <a:bodyPr anchor="ctr">
            <a:noAutofit/>
          </a:bodyPr>
          <a:p>
            <a:pPr algn="ctr">
              <a:lnSpc>
                <a:spcPct val="90000"/>
              </a:lnSpc>
            </a:pPr>
            <a:r>
              <a:rPr b="0" lang="fr-FR" sz="4400" spc="-1" strike="noStrike">
                <a:solidFill>
                  <a:srgbClr val="000000"/>
                </a:solidFill>
                <a:latin typeface="Calibri Light"/>
              </a:rPr>
              <a:t> </a:t>
            </a:r>
            <a:r>
              <a:rPr b="0" lang="fr-FR" sz="4400" spc="-1" strike="noStrike">
                <a:solidFill>
                  <a:srgbClr val="000000"/>
                </a:solidFill>
                <a:latin typeface="Calibri Light"/>
              </a:rPr>
              <a:t>LA ZONE 3-2</a:t>
            </a:r>
            <a:endParaRPr b="0" lang="fr-FR" sz="4400" spc="-1" strike="noStrike">
              <a:solidFill>
                <a:srgbClr val="000000"/>
              </a:solidFill>
              <a:latin typeface="Calibri"/>
            </a:endParaRPr>
          </a:p>
        </p:txBody>
      </p:sp>
      <p:sp>
        <p:nvSpPr>
          <p:cNvPr id="273" name="TextShape 2"/>
          <p:cNvSpPr txBox="1"/>
          <p:nvPr/>
        </p:nvSpPr>
        <p:spPr>
          <a:xfrm>
            <a:off x="8397720" y="2443680"/>
            <a:ext cx="3670920" cy="3512880"/>
          </a:xfrm>
          <a:prstGeom prst="rect">
            <a:avLst/>
          </a:prstGeom>
          <a:noFill/>
          <a:ln>
            <a:noFill/>
          </a:ln>
        </p:spPr>
        <p:txBody>
          <a:bodyPr>
            <a:normAutofit fontScale="84000"/>
          </a:bodyPr>
          <a:p>
            <a:pPr>
              <a:lnSpc>
                <a:spcPct val="90000"/>
              </a:lnSpc>
              <a:spcBef>
                <a:spcPts val="1001"/>
              </a:spcBef>
            </a:pPr>
            <a:endParaRPr b="0" lang="fr-FR" sz="28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200" spc="-1" strike="noStrike">
                <a:solidFill>
                  <a:srgbClr val="000000"/>
                </a:solidFill>
                <a:latin typeface="Calibri"/>
              </a:rPr>
              <a:t>L’allée aux Biches</a:t>
            </a:r>
            <a:endParaRPr b="0" lang="fr-FR"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200" spc="-1" strike="noStrike">
                <a:solidFill>
                  <a:srgbClr val="000000"/>
                </a:solidFill>
                <a:latin typeface="Calibri"/>
              </a:rPr>
              <a:t>L’allée du Cloître</a:t>
            </a:r>
            <a:endParaRPr b="0" lang="fr-FR"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200" spc="-1" strike="noStrike">
                <a:solidFill>
                  <a:srgbClr val="000000"/>
                </a:solidFill>
                <a:latin typeface="Calibri"/>
              </a:rPr>
              <a:t>La place du Parc aux Daims</a:t>
            </a:r>
            <a:endParaRPr b="0" lang="fr-FR"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200" spc="-1" strike="noStrike">
                <a:solidFill>
                  <a:srgbClr val="000000"/>
                </a:solidFill>
                <a:latin typeface="Calibri"/>
              </a:rPr>
              <a:t>La fin de l’allée du Sud au Nord</a:t>
            </a:r>
            <a:endParaRPr b="0" lang="fr-FR"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200" spc="-1" strike="noStrike">
                <a:solidFill>
                  <a:srgbClr val="000000"/>
                </a:solidFill>
                <a:latin typeface="Calibri"/>
              </a:rPr>
              <a:t>Le sentier du Parc aux Daims</a:t>
            </a:r>
            <a:endParaRPr b="0" lang="fr-FR"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200" spc="-1" strike="noStrike">
                <a:solidFill>
                  <a:srgbClr val="000000"/>
                </a:solidFill>
                <a:latin typeface="Calibri"/>
              </a:rPr>
              <a:t>Une partie de l’allée de la Cité Nouvelle</a:t>
            </a:r>
            <a:endParaRPr b="0" lang="fr-FR"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200" spc="-1" strike="noStrike">
                <a:solidFill>
                  <a:srgbClr val="000000"/>
                </a:solidFill>
                <a:latin typeface="Calibri"/>
              </a:rPr>
              <a:t>L’allée de La petite ferme</a:t>
            </a:r>
            <a:endParaRPr b="0" lang="fr-FR"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200" spc="-1" strike="noStrike">
                <a:solidFill>
                  <a:srgbClr val="000000"/>
                </a:solidFill>
                <a:latin typeface="Calibri"/>
              </a:rPr>
              <a:t>La zone du Chateau</a:t>
            </a:r>
            <a:endParaRPr b="0" lang="fr-FR" sz="2200" spc="-1" strike="noStrike">
              <a:solidFill>
                <a:srgbClr val="000000"/>
              </a:solidFill>
              <a:latin typeface="Calibri"/>
            </a:endParaRPr>
          </a:p>
          <a:p>
            <a:pPr>
              <a:lnSpc>
                <a:spcPct val="90000"/>
              </a:lnSpc>
              <a:spcBef>
                <a:spcPts val="1001"/>
              </a:spcBef>
            </a:pPr>
            <a:endParaRPr b="0" lang="fr-FR" sz="2200" spc="-1" strike="noStrike">
              <a:solidFill>
                <a:srgbClr val="000000"/>
              </a:solidFill>
              <a:latin typeface="Calibri"/>
            </a:endParaRPr>
          </a:p>
          <a:p>
            <a:pPr>
              <a:lnSpc>
                <a:spcPct val="90000"/>
              </a:lnSpc>
              <a:spcBef>
                <a:spcPts val="1001"/>
              </a:spcBef>
            </a:pPr>
            <a:endParaRPr b="0" lang="fr-FR" sz="2200" spc="-1" strike="noStrike">
              <a:solidFill>
                <a:srgbClr val="000000"/>
              </a:solidFill>
              <a:latin typeface="Calibri"/>
            </a:endParaRPr>
          </a:p>
          <a:p>
            <a:pPr>
              <a:lnSpc>
                <a:spcPct val="90000"/>
              </a:lnSpc>
              <a:spcBef>
                <a:spcPts val="1001"/>
              </a:spcBef>
            </a:pPr>
            <a:endParaRPr b="0" lang="fr-FR" sz="2200" spc="-1" strike="noStrike">
              <a:solidFill>
                <a:srgbClr val="000000"/>
              </a:solidFill>
              <a:latin typeface="Calibri"/>
            </a:endParaRPr>
          </a:p>
        </p:txBody>
      </p:sp>
      <p:grpSp>
        <p:nvGrpSpPr>
          <p:cNvPr id="274" name="Group 3"/>
          <p:cNvGrpSpPr/>
          <p:nvPr/>
        </p:nvGrpSpPr>
        <p:grpSpPr>
          <a:xfrm>
            <a:off x="494640" y="1674720"/>
            <a:ext cx="7908480" cy="5009760"/>
            <a:chOff x="494640" y="1674720"/>
            <a:chExt cx="7908480" cy="5009760"/>
          </a:xfrm>
        </p:grpSpPr>
        <p:pic>
          <p:nvPicPr>
            <p:cNvPr id="275" name="Image 3" descr=""/>
            <p:cNvPicPr/>
            <p:nvPr/>
          </p:nvPicPr>
          <p:blipFill>
            <a:blip r:embed="rId1"/>
            <a:stretch/>
          </p:blipFill>
          <p:spPr>
            <a:xfrm rot="5400000">
              <a:off x="2258640" y="-89280"/>
              <a:ext cx="4375080" cy="7903080"/>
            </a:xfrm>
            <a:prstGeom prst="rect">
              <a:avLst/>
            </a:prstGeom>
            <a:ln>
              <a:noFill/>
            </a:ln>
          </p:spPr>
        </p:pic>
        <p:sp>
          <p:nvSpPr>
            <p:cNvPr id="276" name="CustomShape 4"/>
            <p:cNvSpPr/>
            <p:nvPr/>
          </p:nvSpPr>
          <p:spPr>
            <a:xfrm rot="19742400">
              <a:off x="6484680" y="2298960"/>
              <a:ext cx="1947960" cy="363960"/>
            </a:xfrm>
            <a:prstGeom prst="rect">
              <a:avLst/>
            </a:prstGeom>
            <a:solidFill>
              <a:srgbClr val="ffc000">
                <a:alpha val="26000"/>
              </a:srgbClr>
            </a:solidFill>
            <a:ln>
              <a:solidFill>
                <a:srgbClr val="00b050"/>
              </a:solid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   </a:t>
              </a:r>
              <a:r>
                <a:rPr b="1" lang="fr-FR" sz="1400" spc="-1" strike="noStrike">
                  <a:solidFill>
                    <a:srgbClr val="000000"/>
                  </a:solidFill>
                  <a:latin typeface="Calibri"/>
                </a:rPr>
                <a:t>Allée du Cloitre</a:t>
              </a:r>
              <a:endParaRPr b="0" lang="fr-FR" sz="1400" spc="-1" strike="noStrike">
                <a:latin typeface="Arial"/>
              </a:endParaRPr>
            </a:p>
          </p:txBody>
        </p:sp>
        <p:sp>
          <p:nvSpPr>
            <p:cNvPr id="277" name="CustomShape 5"/>
            <p:cNvSpPr/>
            <p:nvPr/>
          </p:nvSpPr>
          <p:spPr>
            <a:xfrm rot="18949800">
              <a:off x="5180400" y="3312720"/>
              <a:ext cx="2001960" cy="363960"/>
            </a:xfrm>
            <a:prstGeom prst="rect">
              <a:avLst/>
            </a:prstGeom>
            <a:solidFill>
              <a:srgbClr val="ffc000">
                <a:alpha val="26000"/>
              </a:srgbClr>
            </a:solid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    </a:t>
              </a:r>
              <a:r>
                <a:rPr b="1" lang="fr-FR" sz="1400" spc="-1" strike="noStrike">
                  <a:solidFill>
                    <a:srgbClr val="000000"/>
                  </a:solidFill>
                  <a:latin typeface="Calibri"/>
                </a:rPr>
                <a:t>Allée du Cloitre</a:t>
              </a:r>
              <a:endParaRPr b="0" lang="fr-FR" sz="1400" spc="-1" strike="noStrike">
                <a:latin typeface="Arial"/>
              </a:endParaRPr>
            </a:p>
          </p:txBody>
        </p:sp>
        <p:sp>
          <p:nvSpPr>
            <p:cNvPr id="278" name="CustomShape 6"/>
            <p:cNvSpPr/>
            <p:nvPr/>
          </p:nvSpPr>
          <p:spPr>
            <a:xfrm rot="19345200">
              <a:off x="4014360" y="4617000"/>
              <a:ext cx="1942560" cy="333000"/>
            </a:xfrm>
            <a:prstGeom prst="rect">
              <a:avLst/>
            </a:prstGeom>
            <a:solidFill>
              <a:srgbClr val="92d050">
                <a:alpha val="26000"/>
              </a:srgbClr>
            </a:solid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rPr>
                <a:t>    </a:t>
              </a:r>
              <a:r>
                <a:rPr b="1" lang="fr-FR" sz="1400" spc="-1" strike="noStrike">
                  <a:solidFill>
                    <a:srgbClr val="000000"/>
                  </a:solidFill>
                  <a:latin typeface="Calibri"/>
                </a:rPr>
                <a:t>Allée</a:t>
              </a:r>
              <a:r>
                <a:rPr b="1" lang="fr-FR" sz="1600" spc="-1" strike="noStrike">
                  <a:solidFill>
                    <a:srgbClr val="000000"/>
                  </a:solidFill>
                  <a:latin typeface="Calibri"/>
                </a:rPr>
                <a:t> </a:t>
              </a:r>
              <a:r>
                <a:rPr b="1" lang="fr-FR" sz="1400" spc="-1" strike="noStrike">
                  <a:solidFill>
                    <a:srgbClr val="000000"/>
                  </a:solidFill>
                  <a:latin typeface="Calibri"/>
                </a:rPr>
                <a:t>du</a:t>
              </a:r>
              <a:r>
                <a:rPr b="1" lang="fr-FR" sz="1600" spc="-1" strike="noStrike">
                  <a:solidFill>
                    <a:srgbClr val="000000"/>
                  </a:solidFill>
                  <a:latin typeface="Calibri"/>
                </a:rPr>
                <a:t> Cloitre</a:t>
              </a:r>
              <a:endParaRPr b="0" lang="fr-FR" sz="1600" spc="-1" strike="noStrike">
                <a:latin typeface="Arial"/>
              </a:endParaRPr>
            </a:p>
          </p:txBody>
        </p:sp>
        <p:sp>
          <p:nvSpPr>
            <p:cNvPr id="279" name="CustomShape 7"/>
            <p:cNvSpPr/>
            <p:nvPr/>
          </p:nvSpPr>
          <p:spPr>
            <a:xfrm rot="21258000">
              <a:off x="2573280" y="5104800"/>
              <a:ext cx="2015280" cy="364680"/>
            </a:xfrm>
            <a:prstGeom prst="rect">
              <a:avLst/>
            </a:prstGeom>
            <a:solidFill>
              <a:srgbClr val="92d050">
                <a:alpha val="26000"/>
              </a:srgbClr>
            </a:solid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  </a:t>
              </a:r>
              <a:r>
                <a:rPr b="1" lang="fr-FR" sz="1600" spc="-1" strike="noStrike">
                  <a:solidFill>
                    <a:srgbClr val="000000"/>
                  </a:solidFill>
                  <a:latin typeface="Calibri"/>
                </a:rPr>
                <a:t>Allée du Cloitre</a:t>
              </a:r>
              <a:endParaRPr b="0" lang="fr-FR" sz="1600" spc="-1" strike="noStrike">
                <a:latin typeface="Arial"/>
              </a:endParaRPr>
            </a:p>
          </p:txBody>
        </p:sp>
        <p:sp>
          <p:nvSpPr>
            <p:cNvPr id="280" name="CustomShape 8"/>
            <p:cNvSpPr/>
            <p:nvPr/>
          </p:nvSpPr>
          <p:spPr>
            <a:xfrm rot="17474400">
              <a:off x="1780200" y="5740560"/>
              <a:ext cx="1229040" cy="577080"/>
            </a:xfrm>
            <a:prstGeom prst="rect">
              <a:avLst/>
            </a:prstGeom>
            <a:solidFill>
              <a:srgbClr val="00b0f0">
                <a:alpha val="26000"/>
              </a:srgbClr>
            </a:solidFill>
            <a:ln>
              <a:noFill/>
            </a:ln>
          </p:spPr>
          <p:style>
            <a:lnRef idx="0"/>
            <a:fillRef idx="0"/>
            <a:effectRef idx="0"/>
            <a:fontRef idx="minor"/>
          </p:style>
          <p:txBody>
            <a:bodyPr lIns="90000" rIns="90000" tIns="45000" bIns="45000">
              <a:spAutoFit/>
            </a:bodyPr>
            <a:p>
              <a:pPr>
                <a:lnSpc>
                  <a:spcPct val="100000"/>
                </a:lnSpc>
              </a:pPr>
              <a:r>
                <a:rPr b="1" lang="fr-FR" sz="1600" spc="-1" strike="noStrike">
                  <a:solidFill>
                    <a:srgbClr val="000000"/>
                  </a:solidFill>
                  <a:latin typeface="Calibri"/>
                </a:rPr>
                <a:t>Allée de la petite ferme</a:t>
              </a:r>
              <a:endParaRPr b="0" lang="fr-FR" sz="1600" spc="-1" strike="noStrike">
                <a:latin typeface="Arial"/>
              </a:endParaRPr>
            </a:p>
          </p:txBody>
        </p:sp>
        <p:sp>
          <p:nvSpPr>
            <p:cNvPr id="281" name="CustomShape 9"/>
            <p:cNvSpPr/>
            <p:nvPr/>
          </p:nvSpPr>
          <p:spPr>
            <a:xfrm rot="21420600">
              <a:off x="509760" y="5347080"/>
              <a:ext cx="1839960" cy="364680"/>
            </a:xfrm>
            <a:prstGeom prst="rect">
              <a:avLst/>
            </a:prstGeom>
            <a:solidFill>
              <a:srgbClr val="00b0f0">
                <a:alpha val="26000"/>
              </a:srgbClr>
            </a:solidFill>
            <a:ln>
              <a:noFill/>
            </a:ln>
          </p:spPr>
          <p:style>
            <a:lnRef idx="0"/>
            <a:fillRef idx="0"/>
            <a:effectRef idx="0"/>
            <a:fontRef idx="minor"/>
          </p:style>
          <p:txBody>
            <a:bodyPr lIns="90000" rIns="90000" tIns="45000" bIns="45000">
              <a:spAutoFit/>
            </a:bodyPr>
            <a:p>
              <a:pPr>
                <a:lnSpc>
                  <a:spcPct val="100000"/>
                </a:lnSpc>
              </a:pPr>
              <a:r>
                <a:rPr b="1" lang="fr-FR" sz="1800" spc="-1" strike="noStrike">
                  <a:solidFill>
                    <a:srgbClr val="000000"/>
                  </a:solidFill>
                  <a:latin typeface="Calibri"/>
                </a:rPr>
                <a:t>    </a:t>
              </a:r>
              <a:r>
                <a:rPr b="1" lang="fr-FR" sz="1800" spc="-1" strike="noStrike">
                  <a:solidFill>
                    <a:srgbClr val="000000"/>
                  </a:solidFill>
                  <a:latin typeface="Calibri"/>
                </a:rPr>
                <a:t>Zone chateau</a:t>
              </a:r>
              <a:endParaRPr b="0" lang="fr-FR" sz="1800" spc="-1" strike="noStrike">
                <a:latin typeface="Arial"/>
              </a:endParaRPr>
            </a:p>
          </p:txBody>
        </p:sp>
        <p:sp>
          <p:nvSpPr>
            <p:cNvPr id="282" name="CustomShape 10"/>
            <p:cNvSpPr/>
            <p:nvPr/>
          </p:nvSpPr>
          <p:spPr>
            <a:xfrm rot="17538000">
              <a:off x="3118320" y="4783320"/>
              <a:ext cx="2544840" cy="303480"/>
            </a:xfrm>
            <a:prstGeom prst="rect">
              <a:avLst/>
            </a:prstGeom>
            <a:solidFill>
              <a:srgbClr val="ff0000">
                <a:alpha val="26000"/>
              </a:srgbClr>
            </a:solidFill>
            <a:ln>
              <a:noFill/>
            </a:ln>
          </p:spPr>
          <p:style>
            <a:lnRef idx="0"/>
            <a:fillRef idx="0"/>
            <a:effectRef idx="0"/>
            <a:fontRef idx="minor"/>
          </p:style>
          <p:txBody>
            <a:bodyPr lIns="90000" rIns="90000" tIns="45000" bIns="45000">
              <a:spAutoFit/>
            </a:bodyPr>
            <a:p>
              <a:pPr>
                <a:lnSpc>
                  <a:spcPct val="100000"/>
                </a:lnSpc>
              </a:pPr>
              <a:r>
                <a:rPr b="0" lang="fr-FR" sz="1400" spc="-1" strike="noStrike">
                  <a:solidFill>
                    <a:srgbClr val="000000"/>
                  </a:solidFill>
                  <a:latin typeface="Calibri"/>
                </a:rPr>
                <a:t>   </a:t>
              </a:r>
              <a:r>
                <a:rPr b="1" lang="fr-FR" sz="1400" spc="-1" strike="noStrike">
                  <a:solidFill>
                    <a:srgbClr val="000000"/>
                  </a:solidFill>
                  <a:latin typeface="Calibri"/>
                </a:rPr>
                <a:t>Sentier du Parc aux Daims</a:t>
              </a:r>
              <a:endParaRPr b="0" lang="fr-FR" sz="1400" spc="-1" strike="noStrike">
                <a:latin typeface="Arial"/>
              </a:endParaRPr>
            </a:p>
          </p:txBody>
        </p:sp>
        <p:sp>
          <p:nvSpPr>
            <p:cNvPr id="283" name="CustomShape 11"/>
            <p:cNvSpPr/>
            <p:nvPr/>
          </p:nvSpPr>
          <p:spPr>
            <a:xfrm rot="19338600">
              <a:off x="2629800" y="3921120"/>
              <a:ext cx="2062440" cy="333000"/>
            </a:xfrm>
            <a:prstGeom prst="rect">
              <a:avLst/>
            </a:prstGeom>
            <a:solidFill>
              <a:srgbClr val="ff0000">
                <a:alpha val="26000"/>
              </a:srgbClr>
            </a:solid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rPr>
                <a:t>     </a:t>
              </a:r>
              <a:r>
                <a:rPr b="1" lang="fr-FR" sz="1600" spc="-1" strike="noStrike">
                  <a:solidFill>
                    <a:srgbClr val="000000"/>
                  </a:solidFill>
                  <a:latin typeface="Calibri"/>
                </a:rPr>
                <a:t>Allée aux Biches</a:t>
              </a:r>
              <a:endParaRPr b="0" lang="fr-FR" sz="1600" spc="-1" strike="noStrike">
                <a:latin typeface="Arial"/>
              </a:endParaRPr>
            </a:p>
          </p:txBody>
        </p:sp>
        <p:sp>
          <p:nvSpPr>
            <p:cNvPr id="284" name="CustomShape 12"/>
            <p:cNvSpPr/>
            <p:nvPr/>
          </p:nvSpPr>
          <p:spPr>
            <a:xfrm rot="4201200">
              <a:off x="4377960" y="4594680"/>
              <a:ext cx="2716200" cy="364680"/>
            </a:xfrm>
            <a:prstGeom prst="rect">
              <a:avLst/>
            </a:prstGeom>
            <a:solidFill>
              <a:srgbClr val="92d050">
                <a:alpha val="26000"/>
              </a:srgbClr>
            </a:solid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  </a:t>
              </a:r>
              <a:r>
                <a:rPr b="1" lang="fr-FR" sz="1800" spc="-1" strike="noStrike">
                  <a:solidFill>
                    <a:srgbClr val="000000"/>
                  </a:solidFill>
                  <a:latin typeface="Calibri"/>
                </a:rPr>
                <a:t>Allée de la citée nouvelle</a:t>
              </a:r>
              <a:endParaRPr b="0" lang="fr-FR" sz="1800" spc="-1" strike="noStrike">
                <a:latin typeface="Arial"/>
              </a:endParaRPr>
            </a:p>
          </p:txBody>
        </p:sp>
        <p:sp>
          <p:nvSpPr>
            <p:cNvPr id="285" name="CustomShape 13"/>
            <p:cNvSpPr/>
            <p:nvPr/>
          </p:nvSpPr>
          <p:spPr>
            <a:xfrm rot="20768400">
              <a:off x="5129280" y="3041640"/>
              <a:ext cx="1602720" cy="303480"/>
            </a:xfrm>
            <a:prstGeom prst="rect">
              <a:avLst/>
            </a:prstGeom>
            <a:solidFill>
              <a:srgbClr val="ffc000">
                <a:alpha val="26000"/>
              </a:srgbClr>
            </a:solidFill>
            <a:ln>
              <a:noFill/>
            </a:ln>
          </p:spPr>
          <p:style>
            <a:lnRef idx="0"/>
            <a:fillRef idx="0"/>
            <a:effectRef idx="0"/>
            <a:fontRef idx="minor"/>
          </p:style>
          <p:txBody>
            <a:bodyPr lIns="90000" rIns="90000" tIns="45000" bIns="45000">
              <a:spAutoFit/>
            </a:bodyPr>
            <a:p>
              <a:pPr>
                <a:lnSpc>
                  <a:spcPct val="100000"/>
                </a:lnSpc>
              </a:pPr>
              <a:r>
                <a:rPr b="0" lang="fr-FR" sz="1400" spc="-1" strike="noStrike">
                  <a:solidFill>
                    <a:srgbClr val="000000"/>
                  </a:solidFill>
                  <a:latin typeface="Calibri"/>
                </a:rPr>
                <a:t>  </a:t>
              </a:r>
              <a:r>
                <a:rPr b="1" lang="fr-FR" sz="1400" spc="-1" strike="noStrike">
                  <a:solidFill>
                    <a:srgbClr val="000000"/>
                  </a:solidFill>
                  <a:latin typeface="Calibri"/>
                </a:rPr>
                <a:t>Allée aux Biches</a:t>
              </a:r>
              <a:endParaRPr b="0" lang="fr-FR" sz="1400" spc="-1" strike="noStrike">
                <a:latin typeface="Arial"/>
              </a:endParaRPr>
            </a:p>
          </p:txBody>
        </p:sp>
        <p:sp>
          <p:nvSpPr>
            <p:cNvPr id="286" name="CustomShape 14"/>
            <p:cNvSpPr/>
            <p:nvPr/>
          </p:nvSpPr>
          <p:spPr>
            <a:xfrm rot="4488000">
              <a:off x="6017040" y="3913920"/>
              <a:ext cx="2023920" cy="303480"/>
            </a:xfrm>
            <a:prstGeom prst="rect">
              <a:avLst/>
            </a:prstGeom>
            <a:solidFill>
              <a:srgbClr val="ffc000">
                <a:alpha val="26000"/>
              </a:srgbClr>
            </a:solidFill>
            <a:ln>
              <a:noFill/>
            </a:ln>
          </p:spPr>
          <p:style>
            <a:lnRef idx="0"/>
            <a:fillRef idx="0"/>
            <a:effectRef idx="0"/>
            <a:fontRef idx="minor"/>
          </p:style>
          <p:txBody>
            <a:bodyPr lIns="90000" rIns="90000" tIns="45000" bIns="45000">
              <a:spAutoFit/>
            </a:bodyPr>
            <a:p>
              <a:pPr>
                <a:lnSpc>
                  <a:spcPct val="100000"/>
                </a:lnSpc>
              </a:pPr>
              <a:r>
                <a:rPr b="0" lang="fr-FR" sz="1400" spc="-1" strike="noStrike">
                  <a:solidFill>
                    <a:srgbClr val="000000"/>
                  </a:solidFill>
                  <a:latin typeface="Calibri"/>
                </a:rPr>
                <a:t>    </a:t>
              </a:r>
              <a:r>
                <a:rPr b="1" lang="fr-FR" sz="1400" spc="-1" strike="noStrike">
                  <a:solidFill>
                    <a:srgbClr val="000000"/>
                  </a:solidFill>
                  <a:latin typeface="Calibri"/>
                </a:rPr>
                <a:t>Allée du sud au Nord</a:t>
              </a:r>
              <a:endParaRPr b="0" lang="fr-FR" sz="1400" spc="-1" strike="noStrike">
                <a:latin typeface="Arial"/>
              </a:endParaRPr>
            </a:p>
          </p:txBody>
        </p:sp>
        <p:sp>
          <p:nvSpPr>
            <p:cNvPr id="287" name="CustomShape 15"/>
            <p:cNvSpPr/>
            <p:nvPr/>
          </p:nvSpPr>
          <p:spPr>
            <a:xfrm rot="21401400">
              <a:off x="4364280" y="3107520"/>
              <a:ext cx="882000" cy="729720"/>
            </a:xfrm>
            <a:prstGeom prst="rect">
              <a:avLst/>
            </a:prstGeom>
            <a:solidFill>
              <a:srgbClr val="ff0000">
                <a:alpha val="26000"/>
              </a:srgbClr>
            </a:solidFill>
            <a:ln>
              <a:noFill/>
            </a:ln>
          </p:spPr>
          <p:style>
            <a:lnRef idx="0"/>
            <a:fillRef idx="0"/>
            <a:effectRef idx="0"/>
            <a:fontRef idx="minor"/>
          </p:style>
          <p:txBody>
            <a:bodyPr lIns="90000" rIns="90000" tIns="45000" bIns="45000">
              <a:spAutoFit/>
            </a:bodyPr>
            <a:p>
              <a:pPr>
                <a:lnSpc>
                  <a:spcPct val="100000"/>
                </a:lnSpc>
              </a:pPr>
              <a:r>
                <a:rPr b="1" lang="fr-FR" sz="1400" spc="-1" strike="noStrike">
                  <a:solidFill>
                    <a:srgbClr val="000000"/>
                  </a:solidFill>
                  <a:latin typeface="Calibri"/>
                </a:rPr>
                <a:t>Place Parc aux Daims</a:t>
              </a:r>
              <a:endParaRPr b="0" lang="fr-FR" sz="1400" spc="-1" strike="noStrike">
                <a:latin typeface="Arial"/>
              </a:endParaRPr>
            </a:p>
          </p:txBody>
        </p:sp>
      </p:grpSp>
      <p:sp>
        <p:nvSpPr>
          <p:cNvPr id="288" name="TextShape 16"/>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289" name="TextShape 17"/>
          <p:cNvSpPr txBox="1"/>
          <p:nvPr/>
        </p:nvSpPr>
        <p:spPr>
          <a:xfrm>
            <a:off x="4038480" y="638820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290" name="TextShape 18"/>
          <p:cNvSpPr txBox="1"/>
          <p:nvPr/>
        </p:nvSpPr>
        <p:spPr>
          <a:xfrm>
            <a:off x="8610480" y="6356520"/>
            <a:ext cx="2742840" cy="364680"/>
          </a:xfrm>
          <a:prstGeom prst="rect">
            <a:avLst/>
          </a:prstGeom>
          <a:noFill/>
          <a:ln>
            <a:noFill/>
          </a:ln>
        </p:spPr>
        <p:txBody>
          <a:bodyPr anchor="ctr">
            <a:noAutofit/>
          </a:bodyPr>
          <a:p>
            <a:pPr algn="r">
              <a:lnSpc>
                <a:spcPct val="100000"/>
              </a:lnSpc>
            </a:pPr>
            <a:fld id="{6CC440A1-2FC6-48C9-8C36-B5982EFAE53B}" type="slidenum">
              <a:rPr b="0" lang="fr-FR" sz="1200" spc="-1" strike="noStrike">
                <a:solidFill>
                  <a:srgbClr val="8b8b8b"/>
                </a:solidFill>
                <a:latin typeface="Calibri"/>
              </a:rPr>
              <a:t>&lt;numéro&gt;</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1" name="TextShape 1"/>
          <p:cNvSpPr txBox="1"/>
          <p:nvPr/>
        </p:nvSpPr>
        <p:spPr>
          <a:xfrm>
            <a:off x="838080" y="339840"/>
            <a:ext cx="10515240" cy="1325160"/>
          </a:xfrm>
          <a:prstGeom prst="rect">
            <a:avLst/>
          </a:prstGeom>
          <a:noFill/>
          <a:ln>
            <a:noFill/>
          </a:ln>
        </p:spPr>
        <p:txBody>
          <a:bodyPr anchor="ctr">
            <a:noAutofit/>
          </a:bodyPr>
          <a:p>
            <a:pPr algn="ctr">
              <a:lnSpc>
                <a:spcPct val="90000"/>
              </a:lnSpc>
            </a:pPr>
            <a:r>
              <a:rPr b="0" lang="fr-FR" sz="4400" spc="-1" strike="noStrike">
                <a:solidFill>
                  <a:srgbClr val="000000"/>
                </a:solidFill>
                <a:latin typeface="Calibri Light"/>
              </a:rPr>
              <a:t> </a:t>
            </a:r>
            <a:r>
              <a:rPr b="0" lang="fr-FR" sz="4400" spc="-1" strike="noStrike">
                <a:solidFill>
                  <a:srgbClr val="000000"/>
                </a:solidFill>
                <a:latin typeface="Calibri Light"/>
              </a:rPr>
              <a:t>LA ZONE 3-3</a:t>
            </a:r>
            <a:endParaRPr b="0" lang="fr-FR" sz="4400" spc="-1" strike="noStrike">
              <a:solidFill>
                <a:srgbClr val="000000"/>
              </a:solidFill>
              <a:latin typeface="Calibri"/>
            </a:endParaRPr>
          </a:p>
        </p:txBody>
      </p:sp>
      <p:sp>
        <p:nvSpPr>
          <p:cNvPr id="292" name="TextShape 2"/>
          <p:cNvSpPr txBox="1"/>
          <p:nvPr/>
        </p:nvSpPr>
        <p:spPr>
          <a:xfrm>
            <a:off x="7923240" y="3026520"/>
            <a:ext cx="3755160" cy="3149280"/>
          </a:xfrm>
          <a:prstGeom prst="rect">
            <a:avLst/>
          </a:prstGeom>
          <a:noFill/>
          <a:ln>
            <a:noFill/>
          </a:ln>
        </p:spPr>
        <p:txBody>
          <a:bodyPr>
            <a:normAutofit/>
          </a:bodyPr>
          <a:p>
            <a:pPr marL="228600" indent="-228240">
              <a:lnSpc>
                <a:spcPct val="90000"/>
              </a:lnSpc>
              <a:spcBef>
                <a:spcPts val="1001"/>
              </a:spcBef>
              <a:buClr>
                <a:srgbClr val="000000"/>
              </a:buClr>
              <a:buFont typeface="Arial"/>
              <a:buChar char="•"/>
            </a:pPr>
            <a:r>
              <a:rPr b="0" lang="fr-FR" sz="2200" spc="-1" strike="noStrike">
                <a:solidFill>
                  <a:srgbClr val="000000"/>
                </a:solidFill>
                <a:latin typeface="Calibri"/>
              </a:rPr>
              <a:t>L’ allée des Vergers pour toute sa longueur,</a:t>
            </a:r>
            <a:endParaRPr b="0" lang="fr-FR"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200" spc="-1" strike="noStrike">
                <a:solidFill>
                  <a:srgbClr val="000000"/>
                </a:solidFill>
                <a:latin typeface="Calibri"/>
              </a:rPr>
              <a:t>Le haut de l’allée de la Cité Nouvelle,</a:t>
            </a:r>
            <a:endParaRPr b="0" lang="fr-FR"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200" spc="-1" strike="noStrike">
                <a:solidFill>
                  <a:srgbClr val="000000"/>
                </a:solidFill>
                <a:latin typeface="Calibri"/>
              </a:rPr>
              <a:t>La place des Vergers,</a:t>
            </a:r>
            <a:endParaRPr b="0" lang="fr-FR"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200" spc="-1" strike="noStrike">
                <a:solidFill>
                  <a:srgbClr val="000000"/>
                </a:solidFill>
                <a:latin typeface="Calibri"/>
              </a:rPr>
              <a:t>L’allée des sports</a:t>
            </a:r>
            <a:endParaRPr b="0" lang="fr-FR" sz="2200" spc="-1" strike="noStrike">
              <a:solidFill>
                <a:srgbClr val="000000"/>
              </a:solidFill>
              <a:latin typeface="Calibri"/>
            </a:endParaRPr>
          </a:p>
          <a:p>
            <a:pPr marL="228600" indent="-228240">
              <a:lnSpc>
                <a:spcPct val="90000"/>
              </a:lnSpc>
              <a:spcBef>
                <a:spcPts val="1001"/>
              </a:spcBef>
              <a:buClr>
                <a:srgbClr val="000000"/>
              </a:buClr>
              <a:buFont typeface="Arial"/>
              <a:buChar char="•"/>
            </a:pPr>
            <a:r>
              <a:rPr b="0" lang="fr-FR" sz="2200" spc="-1" strike="noStrike">
                <a:solidFill>
                  <a:srgbClr val="000000"/>
                </a:solidFill>
                <a:latin typeface="Calibri"/>
              </a:rPr>
              <a:t>L’allée de Villeneuve</a:t>
            </a:r>
            <a:endParaRPr b="0" lang="fr-FR" sz="2200" spc="-1" strike="noStrike">
              <a:solidFill>
                <a:srgbClr val="000000"/>
              </a:solidFill>
              <a:latin typeface="Calibri"/>
            </a:endParaRPr>
          </a:p>
          <a:p>
            <a:pPr>
              <a:lnSpc>
                <a:spcPct val="90000"/>
              </a:lnSpc>
              <a:spcBef>
                <a:spcPts val="1001"/>
              </a:spcBef>
            </a:pPr>
            <a:endParaRPr b="0" lang="fr-FR" sz="2200" spc="-1" strike="noStrike">
              <a:solidFill>
                <a:srgbClr val="000000"/>
              </a:solidFill>
              <a:latin typeface="Calibri"/>
            </a:endParaRPr>
          </a:p>
          <a:p>
            <a:pPr>
              <a:lnSpc>
                <a:spcPct val="90000"/>
              </a:lnSpc>
              <a:spcBef>
                <a:spcPts val="1001"/>
              </a:spcBef>
            </a:pPr>
            <a:endParaRPr b="0" lang="fr-FR" sz="2200" spc="-1" strike="noStrike">
              <a:solidFill>
                <a:srgbClr val="000000"/>
              </a:solidFill>
              <a:latin typeface="Calibri"/>
            </a:endParaRPr>
          </a:p>
          <a:p>
            <a:pPr>
              <a:lnSpc>
                <a:spcPct val="90000"/>
              </a:lnSpc>
              <a:spcBef>
                <a:spcPts val="1001"/>
              </a:spcBef>
            </a:pPr>
            <a:endParaRPr b="0" lang="fr-FR" sz="2200" spc="-1" strike="noStrike">
              <a:solidFill>
                <a:srgbClr val="000000"/>
              </a:solidFill>
              <a:latin typeface="Calibri"/>
            </a:endParaRPr>
          </a:p>
        </p:txBody>
      </p:sp>
      <p:grpSp>
        <p:nvGrpSpPr>
          <p:cNvPr id="293" name="Group 3"/>
          <p:cNvGrpSpPr/>
          <p:nvPr/>
        </p:nvGrpSpPr>
        <p:grpSpPr>
          <a:xfrm>
            <a:off x="643320" y="1228320"/>
            <a:ext cx="7301160" cy="5843160"/>
            <a:chOff x="643320" y="1228320"/>
            <a:chExt cx="7301160" cy="5843160"/>
          </a:xfrm>
        </p:grpSpPr>
        <p:pic>
          <p:nvPicPr>
            <p:cNvPr id="294" name="Image 6" descr=""/>
            <p:cNvPicPr/>
            <p:nvPr/>
          </p:nvPicPr>
          <p:blipFill>
            <a:blip r:embed="rId1"/>
            <a:stretch/>
          </p:blipFill>
          <p:spPr>
            <a:xfrm rot="5400000">
              <a:off x="1649520" y="363600"/>
              <a:ext cx="5288400" cy="7301160"/>
            </a:xfrm>
            <a:prstGeom prst="rect">
              <a:avLst/>
            </a:prstGeom>
            <a:ln>
              <a:noFill/>
            </a:ln>
          </p:spPr>
        </p:pic>
        <p:sp>
          <p:nvSpPr>
            <p:cNvPr id="295" name="CustomShape 4"/>
            <p:cNvSpPr/>
            <p:nvPr/>
          </p:nvSpPr>
          <p:spPr>
            <a:xfrm rot="18447000">
              <a:off x="4888800" y="2578320"/>
              <a:ext cx="3581640" cy="363960"/>
            </a:xfrm>
            <a:prstGeom prst="rect">
              <a:avLst/>
            </a:prstGeom>
            <a:solidFill>
              <a:srgbClr val="ffc000">
                <a:alpha val="26000"/>
              </a:srgbClr>
            </a:solid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                   </a:t>
              </a:r>
              <a:r>
                <a:rPr b="1" lang="fr-FR" sz="1800" spc="-1" strike="noStrike">
                  <a:solidFill>
                    <a:srgbClr val="000000"/>
                  </a:solidFill>
                  <a:latin typeface="Calibri"/>
                </a:rPr>
                <a:t>Allée des Vergers</a:t>
              </a:r>
              <a:endParaRPr b="0" lang="fr-FR" sz="1800" spc="-1" strike="noStrike">
                <a:latin typeface="Arial"/>
              </a:endParaRPr>
            </a:p>
          </p:txBody>
        </p:sp>
        <p:sp>
          <p:nvSpPr>
            <p:cNvPr id="296" name="CustomShape 5"/>
            <p:cNvSpPr/>
            <p:nvPr/>
          </p:nvSpPr>
          <p:spPr>
            <a:xfrm rot="180000">
              <a:off x="2976840" y="4518720"/>
              <a:ext cx="797040" cy="790200"/>
            </a:xfrm>
            <a:prstGeom prst="rect">
              <a:avLst/>
            </a:prstGeom>
            <a:solidFill>
              <a:srgbClr val="00b0f0">
                <a:alpha val="26000"/>
              </a:srgbClr>
            </a:solidFill>
            <a:ln>
              <a:noFill/>
            </a:ln>
          </p:spPr>
          <p:style>
            <a:lnRef idx="0"/>
            <a:fillRef idx="0"/>
            <a:effectRef idx="0"/>
            <a:fontRef idx="minor"/>
          </p:style>
          <p:txBody>
            <a:bodyPr lIns="90000" rIns="90000" tIns="45000" bIns="45000">
              <a:spAutoFit/>
            </a:bodyPr>
            <a:p>
              <a:pPr>
                <a:lnSpc>
                  <a:spcPct val="100000"/>
                </a:lnSpc>
              </a:pPr>
              <a:r>
                <a:rPr b="1" lang="fr-FR" sz="1400" spc="-1" strike="noStrike">
                  <a:solidFill>
                    <a:srgbClr val="000000"/>
                  </a:solidFill>
                  <a:latin typeface="Calibri"/>
                </a:rPr>
                <a:t>Place</a:t>
              </a:r>
              <a:r>
                <a:rPr b="1" lang="fr-FR" sz="1600" spc="-1" strike="noStrike">
                  <a:solidFill>
                    <a:srgbClr val="000000"/>
                  </a:solidFill>
                  <a:latin typeface="Calibri"/>
                </a:rPr>
                <a:t> </a:t>
              </a:r>
              <a:endParaRPr b="0" lang="fr-FR" sz="1600" spc="-1" strike="noStrike">
                <a:latin typeface="Arial"/>
              </a:endParaRPr>
            </a:p>
            <a:p>
              <a:pPr>
                <a:lnSpc>
                  <a:spcPct val="100000"/>
                </a:lnSpc>
              </a:pPr>
              <a:r>
                <a:rPr b="1" lang="fr-FR" sz="1600" spc="-1" strike="noStrike">
                  <a:solidFill>
                    <a:srgbClr val="000000"/>
                  </a:solidFill>
                  <a:latin typeface="Calibri"/>
                </a:rPr>
                <a:t>des </a:t>
              </a:r>
              <a:r>
                <a:rPr b="1" lang="fr-FR" sz="1400" spc="-1" strike="noStrike">
                  <a:solidFill>
                    <a:srgbClr val="000000"/>
                  </a:solidFill>
                  <a:latin typeface="Calibri"/>
                </a:rPr>
                <a:t>Vergers</a:t>
              </a:r>
              <a:endParaRPr b="0" lang="fr-FR" sz="1400" spc="-1" strike="noStrike">
                <a:latin typeface="Arial"/>
              </a:endParaRPr>
            </a:p>
          </p:txBody>
        </p:sp>
        <p:sp>
          <p:nvSpPr>
            <p:cNvPr id="297" name="CustomShape 6"/>
            <p:cNvSpPr/>
            <p:nvPr/>
          </p:nvSpPr>
          <p:spPr>
            <a:xfrm rot="2917800">
              <a:off x="3166560" y="5915160"/>
              <a:ext cx="2122200" cy="363960"/>
            </a:xfrm>
            <a:prstGeom prst="rect">
              <a:avLst/>
            </a:prstGeom>
            <a:solidFill>
              <a:srgbClr val="00b0f0">
                <a:alpha val="26000"/>
              </a:srgbClr>
            </a:solid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rPr>
                <a:t>  </a:t>
              </a:r>
              <a:r>
                <a:rPr b="1" lang="fr-FR" sz="1600" spc="-1" strike="noStrike">
                  <a:solidFill>
                    <a:srgbClr val="000000"/>
                  </a:solidFill>
                  <a:latin typeface="Calibri"/>
                </a:rPr>
                <a:t>Allée</a:t>
              </a:r>
              <a:r>
                <a:rPr b="1" lang="fr-FR" sz="1800" spc="-1" strike="noStrike">
                  <a:solidFill>
                    <a:srgbClr val="000000"/>
                  </a:solidFill>
                  <a:latin typeface="Calibri"/>
                </a:rPr>
                <a:t> des sports</a:t>
              </a:r>
              <a:endParaRPr b="0" lang="fr-FR" sz="1800" spc="-1" strike="noStrike">
                <a:latin typeface="Arial"/>
              </a:endParaRPr>
            </a:p>
          </p:txBody>
        </p:sp>
        <p:sp>
          <p:nvSpPr>
            <p:cNvPr id="298" name="CustomShape 7"/>
            <p:cNvSpPr/>
            <p:nvPr/>
          </p:nvSpPr>
          <p:spPr>
            <a:xfrm rot="1309800">
              <a:off x="1509840" y="3979080"/>
              <a:ext cx="1576440" cy="333720"/>
            </a:xfrm>
            <a:prstGeom prst="rect">
              <a:avLst/>
            </a:prstGeom>
            <a:solidFill>
              <a:srgbClr val="ff0000">
                <a:alpha val="26000"/>
              </a:srgbClr>
            </a:solidFill>
            <a:ln>
              <a:noFill/>
            </a:ln>
          </p:spPr>
          <p:style>
            <a:lnRef idx="0"/>
            <a:fillRef idx="0"/>
            <a:effectRef idx="0"/>
            <a:fontRef idx="minor"/>
          </p:style>
          <p:txBody>
            <a:bodyPr lIns="90000" rIns="90000" tIns="45000" bIns="45000">
              <a:spAutoFit/>
            </a:bodyPr>
            <a:p>
              <a:pPr>
                <a:lnSpc>
                  <a:spcPct val="100000"/>
                </a:lnSpc>
              </a:pPr>
              <a:r>
                <a:rPr b="1" lang="fr-FR" sz="1600" spc="-1" strike="noStrike">
                  <a:solidFill>
                    <a:srgbClr val="000000"/>
                  </a:solidFill>
                  <a:latin typeface="Calibri"/>
                </a:rPr>
                <a:t>Allée des sports</a:t>
              </a:r>
              <a:endParaRPr b="0" lang="fr-FR" sz="1600" spc="-1" strike="noStrike">
                <a:latin typeface="Arial"/>
              </a:endParaRPr>
            </a:p>
          </p:txBody>
        </p:sp>
        <p:sp>
          <p:nvSpPr>
            <p:cNvPr id="299" name="CustomShape 8"/>
            <p:cNvSpPr/>
            <p:nvPr/>
          </p:nvSpPr>
          <p:spPr>
            <a:xfrm rot="17889000">
              <a:off x="3779640" y="5078880"/>
              <a:ext cx="2582280" cy="333000"/>
            </a:xfrm>
            <a:prstGeom prst="rect">
              <a:avLst/>
            </a:prstGeom>
            <a:solidFill>
              <a:srgbClr val="92d050">
                <a:alpha val="26000"/>
              </a:srgbClr>
            </a:solidFill>
            <a:ln>
              <a:noFill/>
            </a:ln>
          </p:spPr>
          <p:style>
            <a:lnRef idx="0"/>
            <a:fillRef idx="0"/>
            <a:effectRef idx="0"/>
            <a:fontRef idx="minor"/>
          </p:style>
          <p:txBody>
            <a:bodyPr lIns="90000" rIns="90000" tIns="45000" bIns="45000">
              <a:spAutoFit/>
            </a:bodyPr>
            <a:p>
              <a:pPr>
                <a:lnSpc>
                  <a:spcPct val="100000"/>
                </a:lnSpc>
              </a:pPr>
              <a:r>
                <a:rPr b="1" lang="fr-FR" sz="1600" spc="-1" strike="noStrike">
                  <a:solidFill>
                    <a:srgbClr val="000000"/>
                  </a:solidFill>
                  <a:latin typeface="Calibri"/>
                </a:rPr>
                <a:t>Allée de la citée nouvelle</a:t>
              </a:r>
              <a:endParaRPr b="0" lang="fr-FR" sz="1600" spc="-1" strike="noStrike">
                <a:latin typeface="Arial"/>
              </a:endParaRPr>
            </a:p>
          </p:txBody>
        </p:sp>
        <p:sp>
          <p:nvSpPr>
            <p:cNvPr id="300" name="CustomShape 9"/>
            <p:cNvSpPr/>
            <p:nvPr/>
          </p:nvSpPr>
          <p:spPr>
            <a:xfrm rot="21450000">
              <a:off x="884520" y="5035320"/>
              <a:ext cx="1998720" cy="333720"/>
            </a:xfrm>
            <a:prstGeom prst="rect">
              <a:avLst/>
            </a:prstGeom>
            <a:solidFill>
              <a:srgbClr val="ff0000">
                <a:alpha val="26000"/>
              </a:srgbClr>
            </a:solidFill>
            <a:ln>
              <a:noFill/>
            </a:ln>
          </p:spPr>
          <p:style>
            <a:lnRef idx="0"/>
            <a:fillRef idx="0"/>
            <a:effectRef idx="0"/>
            <a:fontRef idx="minor"/>
          </p:style>
          <p:txBody>
            <a:bodyPr lIns="90000" rIns="90000" tIns="45000" bIns="45000">
              <a:spAutoFit/>
            </a:bodyPr>
            <a:p>
              <a:pPr>
                <a:lnSpc>
                  <a:spcPct val="100000"/>
                </a:lnSpc>
              </a:pPr>
              <a:r>
                <a:rPr b="0" lang="fr-FR" sz="1600" spc="-1" strike="noStrike">
                  <a:solidFill>
                    <a:srgbClr val="000000"/>
                  </a:solidFill>
                  <a:latin typeface="Calibri"/>
                </a:rPr>
                <a:t>       </a:t>
              </a:r>
              <a:r>
                <a:rPr b="1" lang="fr-FR" sz="1600" spc="-1" strike="noStrike">
                  <a:solidFill>
                    <a:srgbClr val="000000"/>
                  </a:solidFill>
                  <a:latin typeface="Calibri"/>
                </a:rPr>
                <a:t>Allée des Vergers</a:t>
              </a:r>
              <a:endParaRPr b="0" lang="fr-FR" sz="1600" spc="-1" strike="noStrike">
                <a:latin typeface="Arial"/>
              </a:endParaRPr>
            </a:p>
          </p:txBody>
        </p:sp>
        <p:sp>
          <p:nvSpPr>
            <p:cNvPr id="301" name="CustomShape 10"/>
            <p:cNvSpPr/>
            <p:nvPr/>
          </p:nvSpPr>
          <p:spPr>
            <a:xfrm rot="20470800">
              <a:off x="3735000" y="4456080"/>
              <a:ext cx="1679400" cy="333720"/>
            </a:xfrm>
            <a:prstGeom prst="rect">
              <a:avLst/>
            </a:prstGeom>
            <a:solidFill>
              <a:srgbClr val="92d050">
                <a:alpha val="26000"/>
              </a:srgbClr>
            </a:solidFill>
            <a:ln>
              <a:noFill/>
            </a:ln>
          </p:spPr>
          <p:style>
            <a:lnRef idx="0"/>
            <a:fillRef idx="0"/>
            <a:effectRef idx="0"/>
            <a:fontRef idx="minor"/>
          </p:style>
          <p:txBody>
            <a:bodyPr lIns="90000" rIns="90000" tIns="45000" bIns="45000">
              <a:spAutoFit/>
            </a:bodyPr>
            <a:p>
              <a:pPr>
                <a:lnSpc>
                  <a:spcPct val="100000"/>
                </a:lnSpc>
              </a:pPr>
              <a:r>
                <a:rPr b="1" lang="fr-FR" sz="1600" spc="-1" strike="noStrike">
                  <a:solidFill>
                    <a:srgbClr val="000000"/>
                  </a:solidFill>
                  <a:latin typeface="Calibri"/>
                </a:rPr>
                <a:t>Allée des Vergers</a:t>
              </a:r>
              <a:endParaRPr b="0" lang="fr-FR" sz="1600" spc="-1" strike="noStrike">
                <a:latin typeface="Arial"/>
              </a:endParaRPr>
            </a:p>
          </p:txBody>
        </p:sp>
        <p:sp>
          <p:nvSpPr>
            <p:cNvPr id="302" name="CustomShape 11"/>
            <p:cNvSpPr/>
            <p:nvPr/>
          </p:nvSpPr>
          <p:spPr>
            <a:xfrm rot="942000">
              <a:off x="2064600" y="6016680"/>
              <a:ext cx="1963440" cy="364680"/>
            </a:xfrm>
            <a:prstGeom prst="rect">
              <a:avLst/>
            </a:prstGeom>
            <a:solidFill>
              <a:srgbClr val="00b0f0">
                <a:alpha val="26000"/>
              </a:srgbClr>
            </a:solidFill>
            <a:ln>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Calibri"/>
                </a:rPr>
                <a:t> </a:t>
              </a:r>
              <a:r>
                <a:rPr b="1" lang="fr-FR" sz="1600" spc="-1" strike="noStrike">
                  <a:solidFill>
                    <a:srgbClr val="000000"/>
                  </a:solidFill>
                  <a:latin typeface="Calibri"/>
                </a:rPr>
                <a:t>Allée de Villeneuve</a:t>
              </a:r>
              <a:endParaRPr b="0" lang="fr-FR" sz="1600" spc="-1" strike="noStrike">
                <a:latin typeface="Arial"/>
              </a:endParaRPr>
            </a:p>
          </p:txBody>
        </p:sp>
      </p:grpSp>
      <p:sp>
        <p:nvSpPr>
          <p:cNvPr id="303" name="TextShape 1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04" name="TextShape 1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05" name="TextShape 14"/>
          <p:cNvSpPr txBox="1"/>
          <p:nvPr/>
        </p:nvSpPr>
        <p:spPr>
          <a:xfrm>
            <a:off x="8610480" y="6356520"/>
            <a:ext cx="2742840" cy="364680"/>
          </a:xfrm>
          <a:prstGeom prst="rect">
            <a:avLst/>
          </a:prstGeom>
          <a:noFill/>
          <a:ln>
            <a:noFill/>
          </a:ln>
        </p:spPr>
        <p:txBody>
          <a:bodyPr anchor="ctr">
            <a:noAutofit/>
          </a:bodyPr>
          <a:p>
            <a:pPr algn="r">
              <a:lnSpc>
                <a:spcPct val="100000"/>
              </a:lnSpc>
            </a:pPr>
            <a:fld id="{22C3D6A1-6AB4-44EE-A7C9-969B48DBC4EE}" type="slidenum">
              <a:rPr b="0" lang="fr-FR" sz="1200" spc="-1" strike="noStrike">
                <a:solidFill>
                  <a:srgbClr val="8b8b8b"/>
                </a:solidFill>
                <a:latin typeface="Calibri"/>
              </a:rPr>
              <a:t>&lt;numéro&gt;</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TextShape 1"/>
          <p:cNvSpPr txBox="1"/>
          <p:nvPr/>
        </p:nvSpPr>
        <p:spPr>
          <a:xfrm>
            <a:off x="838080" y="417240"/>
            <a:ext cx="10515240" cy="5881680"/>
          </a:xfrm>
          <a:prstGeom prst="rect">
            <a:avLst/>
          </a:prstGeom>
          <a:noFill/>
          <a:ln>
            <a:noFill/>
          </a:ln>
        </p:spPr>
        <p:txBody>
          <a:bodyPr anchor="ctr">
            <a:noAutofit/>
          </a:bodyPr>
          <a:p>
            <a:endParaRPr b="0" lang="fr-FR" sz="1800" spc="-1" strike="noStrike">
              <a:solidFill>
                <a:srgbClr val="000000"/>
              </a:solidFill>
              <a:latin typeface="Calibri"/>
            </a:endParaRPr>
          </a:p>
        </p:txBody>
      </p:sp>
      <p:sp>
        <p:nvSpPr>
          <p:cNvPr id="307"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08"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09"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6A654406-DB90-4787-950E-097E80D03EFA}" type="slidenum">
              <a:rPr b="0" lang="fr-FR" sz="1200" spc="-1" strike="noStrike">
                <a:solidFill>
                  <a:srgbClr val="8b8b8b"/>
                </a:solidFill>
                <a:latin typeface="Calibri"/>
              </a:rPr>
              <a:t>&lt;numéro&gt;</a:t>
            </a:fld>
            <a:endParaRPr b="0" lang="fr-FR" sz="1200" spc="-1" strike="noStrike">
              <a:latin typeface="Times New Roman"/>
            </a:endParaRPr>
          </a:p>
        </p:txBody>
      </p:sp>
      <p:pic>
        <p:nvPicPr>
          <p:cNvPr id="310" name="Image 6" descr=""/>
          <p:cNvPicPr/>
          <p:nvPr/>
        </p:nvPicPr>
        <p:blipFill>
          <a:blip r:embed="rId1"/>
          <a:stretch/>
        </p:blipFill>
        <p:spPr>
          <a:xfrm>
            <a:off x="125640" y="282240"/>
            <a:ext cx="11940480" cy="615168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TextShape 1"/>
          <p:cNvSpPr txBox="1"/>
          <p:nvPr/>
        </p:nvSpPr>
        <p:spPr>
          <a:xfrm>
            <a:off x="310320" y="231840"/>
            <a:ext cx="11545200" cy="6212520"/>
          </a:xfrm>
          <a:prstGeom prst="rect">
            <a:avLst/>
          </a:prstGeom>
          <a:noFill/>
          <a:ln>
            <a:noFill/>
          </a:ln>
        </p:spPr>
        <p:txBody>
          <a:bodyPr>
            <a:normAutofit fontScale="77000"/>
          </a:bodyPr>
          <a:p>
            <a:pPr>
              <a:lnSpc>
                <a:spcPct val="90000"/>
              </a:lnSpc>
              <a:spcBef>
                <a:spcPts val="1001"/>
              </a:spcBef>
            </a:pPr>
            <a:endParaRPr b="0" lang="fr-FR" sz="2800" spc="-1" strike="noStrike">
              <a:solidFill>
                <a:srgbClr val="000000"/>
              </a:solidFill>
              <a:latin typeface="Calibri"/>
            </a:endParaRPr>
          </a:p>
          <a:p>
            <a:pPr algn="just">
              <a:lnSpc>
                <a:spcPct val="90000"/>
              </a:lnSpc>
              <a:spcBef>
                <a:spcPts val="1001"/>
              </a:spcBef>
            </a:pPr>
            <a:r>
              <a:rPr b="0" lang="fr-FR" sz="2200" spc="-1" strike="noStrike">
                <a:solidFill>
                  <a:srgbClr val="548235"/>
                </a:solidFill>
                <a:latin typeface="arial"/>
              </a:rPr>
              <a:t>1.2</a:t>
            </a:r>
            <a:r>
              <a:rPr b="0" lang="fr-FR" sz="3000" spc="-1" strike="noStrike">
                <a:solidFill>
                  <a:srgbClr val="548235"/>
                </a:solidFill>
                <a:latin typeface="arial"/>
              </a:rPr>
              <a:t> </a:t>
            </a:r>
            <a:r>
              <a:rPr b="0" lang="fr-FR" sz="3300" spc="-1" strike="noStrike">
                <a:solidFill>
                  <a:srgbClr val="548235"/>
                </a:solidFill>
                <a:latin typeface="Calibri"/>
              </a:rPr>
              <a:t>Bilan financier du projet au 31 décembre 2024 et perspectives 2025 </a:t>
            </a:r>
            <a:r>
              <a:rPr b="0" lang="fr-FR" sz="1900" spc="-1" strike="noStrike">
                <a:solidFill>
                  <a:srgbClr val="444444"/>
                </a:solidFill>
                <a:latin typeface="Calibri"/>
              </a:rPr>
              <a:t>(Pierre)</a:t>
            </a:r>
            <a:endParaRPr b="0" lang="fr-FR" sz="1900" spc="-1" strike="noStrike">
              <a:solidFill>
                <a:srgbClr val="000000"/>
              </a:solidFill>
              <a:latin typeface="Calibri"/>
            </a:endParaRPr>
          </a:p>
          <a:p>
            <a:pPr algn="ctr">
              <a:lnSpc>
                <a:spcPct val="90000"/>
              </a:lnSpc>
              <a:spcBef>
                <a:spcPts val="1001"/>
              </a:spcBef>
            </a:pPr>
            <a:endParaRPr b="0" lang="fr-FR" sz="1900" spc="-1" strike="noStrike">
              <a:solidFill>
                <a:srgbClr val="000000"/>
              </a:solidFill>
              <a:latin typeface="Calibri"/>
            </a:endParaRPr>
          </a:p>
          <a:p>
            <a:pPr algn="ctr">
              <a:lnSpc>
                <a:spcPct val="90000"/>
              </a:lnSpc>
              <a:spcBef>
                <a:spcPts val="1001"/>
              </a:spcBef>
            </a:pPr>
            <a:r>
              <a:rPr b="1" lang="fr-FR" sz="2600" spc="-1" strike="noStrike">
                <a:solidFill>
                  <a:srgbClr val="00b050"/>
                </a:solidFill>
                <a:latin typeface="arial"/>
              </a:rPr>
              <a:t>Rappel des principales données financières du projet</a:t>
            </a:r>
            <a:endParaRPr b="0" lang="fr-FR" sz="2600" spc="-1" strike="noStrike">
              <a:solidFill>
                <a:srgbClr val="000000"/>
              </a:solidFill>
              <a:latin typeface="Calibri"/>
            </a:endParaRPr>
          </a:p>
          <a:p>
            <a:pPr algn="just">
              <a:lnSpc>
                <a:spcPct val="90000"/>
              </a:lnSpc>
              <a:spcBef>
                <a:spcPts val="1001"/>
              </a:spcBef>
            </a:pPr>
            <a:endParaRPr b="0" lang="fr-FR" sz="2600" spc="-1" strike="noStrike">
              <a:solidFill>
                <a:srgbClr val="000000"/>
              </a:solidFill>
              <a:latin typeface="Calibri"/>
            </a:endParaRPr>
          </a:p>
          <a:p>
            <a:pPr lvl="1" marL="685800" indent="-228240" algn="just">
              <a:lnSpc>
                <a:spcPct val="90000"/>
              </a:lnSpc>
              <a:spcBef>
                <a:spcPts val="499"/>
              </a:spcBef>
              <a:buClr>
                <a:srgbClr val="00b050"/>
              </a:buClr>
              <a:buFont typeface="Wingdings" charset="2"/>
              <a:buChar char=""/>
            </a:pPr>
            <a:r>
              <a:rPr b="0" lang="fr-FR" sz="2400" spc="-1" strike="noStrike">
                <a:solidFill>
                  <a:srgbClr val="00b050"/>
                </a:solidFill>
                <a:latin typeface="Calibri"/>
              </a:rPr>
              <a:t>Coût total de l’investissement: 4 M€</a:t>
            </a:r>
            <a:endParaRPr b="0" lang="fr-FR" sz="2400" spc="-1" strike="noStrike">
              <a:solidFill>
                <a:srgbClr val="000000"/>
              </a:solidFill>
              <a:latin typeface="Calibri"/>
            </a:endParaRPr>
          </a:p>
          <a:p>
            <a:pPr lvl="2" marL="1143000" indent="-228240">
              <a:lnSpc>
                <a:spcPct val="90000"/>
              </a:lnSpc>
              <a:spcBef>
                <a:spcPts val="499"/>
              </a:spcBef>
              <a:buClr>
                <a:srgbClr val="000000"/>
              </a:buClr>
              <a:buFont typeface="Wingdings" charset="2"/>
              <a:buChar char=""/>
            </a:pPr>
            <a:r>
              <a:rPr b="0" lang="fr-FR" sz="2000" spc="-1" strike="noStrike">
                <a:solidFill>
                  <a:srgbClr val="000000"/>
                </a:solidFill>
                <a:latin typeface="Calibri"/>
              </a:rPr>
              <a:t>Travaux (TPE): 3,66 M€</a:t>
            </a:r>
            <a:endParaRPr b="0" lang="fr-FR" sz="2000" spc="-1" strike="noStrike">
              <a:solidFill>
                <a:srgbClr val="000000"/>
              </a:solidFill>
              <a:latin typeface="Calibri"/>
            </a:endParaRPr>
          </a:p>
          <a:p>
            <a:pPr lvl="2" marL="1143000" indent="-228240">
              <a:lnSpc>
                <a:spcPct val="90000"/>
              </a:lnSpc>
              <a:spcBef>
                <a:spcPts val="499"/>
              </a:spcBef>
              <a:buClr>
                <a:srgbClr val="000000"/>
              </a:buClr>
              <a:buFont typeface="Wingdings" charset="2"/>
              <a:buChar char=""/>
            </a:pPr>
            <a:r>
              <a:rPr b="0" lang="fr-FR" sz="2000" spc="-1" strike="noStrike">
                <a:solidFill>
                  <a:srgbClr val="000000"/>
                </a:solidFill>
                <a:latin typeface="Calibri"/>
              </a:rPr>
              <a:t>Maîtrise d’ouvrage: 0,18 M€</a:t>
            </a:r>
            <a:endParaRPr b="0" lang="fr-FR" sz="2000" spc="-1" strike="noStrike">
              <a:solidFill>
                <a:srgbClr val="000000"/>
              </a:solidFill>
              <a:latin typeface="Calibri"/>
            </a:endParaRPr>
          </a:p>
          <a:p>
            <a:pPr lvl="2" marL="1143000" indent="-228240">
              <a:lnSpc>
                <a:spcPct val="90000"/>
              </a:lnSpc>
              <a:spcBef>
                <a:spcPts val="499"/>
              </a:spcBef>
              <a:buClr>
                <a:srgbClr val="000000"/>
              </a:buClr>
              <a:buFont typeface="Wingdings" charset="2"/>
              <a:buChar char=""/>
            </a:pPr>
            <a:r>
              <a:rPr b="0" lang="fr-FR" sz="2000" spc="-1" strike="noStrike">
                <a:solidFill>
                  <a:srgbClr val="000000"/>
                </a:solidFill>
                <a:latin typeface="Calibri"/>
              </a:rPr>
              <a:t>Essais de réception: 0,18 M€</a:t>
            </a:r>
            <a:endParaRPr b="0" lang="fr-FR" sz="2000" spc="-1" strike="noStrike">
              <a:solidFill>
                <a:srgbClr val="000000"/>
              </a:solidFill>
              <a:latin typeface="Calibri"/>
            </a:endParaRPr>
          </a:p>
          <a:p>
            <a:pPr marL="457200" algn="just">
              <a:lnSpc>
                <a:spcPct val="90000"/>
              </a:lnSpc>
              <a:spcBef>
                <a:spcPts val="499"/>
              </a:spcBef>
            </a:pPr>
            <a:endParaRPr b="0" lang="fr-FR" sz="2000" spc="-1" strike="noStrike">
              <a:solidFill>
                <a:srgbClr val="000000"/>
              </a:solidFill>
              <a:latin typeface="Calibri"/>
            </a:endParaRPr>
          </a:p>
          <a:p>
            <a:pPr lvl="1" marL="685800" indent="-228240" algn="just">
              <a:lnSpc>
                <a:spcPct val="90000"/>
              </a:lnSpc>
              <a:spcBef>
                <a:spcPts val="499"/>
              </a:spcBef>
              <a:buClr>
                <a:srgbClr val="00b050"/>
              </a:buClr>
              <a:buFont typeface="Wingdings" charset="2"/>
              <a:buChar char=""/>
            </a:pPr>
            <a:r>
              <a:rPr b="0" lang="fr-FR" sz="2400" spc="-1" strike="noStrike">
                <a:solidFill>
                  <a:srgbClr val="00b050"/>
                </a:solidFill>
                <a:latin typeface="Calibri"/>
              </a:rPr>
              <a:t>Subvention de l’AESN: 2,4 M€</a:t>
            </a:r>
            <a:endParaRPr b="0" lang="fr-FR" sz="2400" spc="-1" strike="noStrike">
              <a:solidFill>
                <a:srgbClr val="000000"/>
              </a:solidFill>
              <a:latin typeface="Calibri"/>
            </a:endParaRPr>
          </a:p>
          <a:p>
            <a:pPr marL="457200" algn="just">
              <a:lnSpc>
                <a:spcPct val="90000"/>
              </a:lnSpc>
              <a:spcBef>
                <a:spcPts val="499"/>
              </a:spcBef>
            </a:pPr>
            <a:endParaRPr b="0" lang="fr-FR" sz="2400" spc="-1" strike="noStrike">
              <a:solidFill>
                <a:srgbClr val="000000"/>
              </a:solidFill>
              <a:latin typeface="Calibri"/>
            </a:endParaRPr>
          </a:p>
          <a:p>
            <a:pPr lvl="1" marL="685800" indent="-228240" algn="just">
              <a:lnSpc>
                <a:spcPct val="90000"/>
              </a:lnSpc>
              <a:spcBef>
                <a:spcPts val="499"/>
              </a:spcBef>
              <a:buClr>
                <a:srgbClr val="00b050"/>
              </a:buClr>
              <a:buFont typeface="Wingdings" charset="2"/>
              <a:buChar char=""/>
            </a:pPr>
            <a:r>
              <a:rPr b="0" lang="fr-FR" sz="2400" spc="-1" strike="noStrike">
                <a:solidFill>
                  <a:srgbClr val="00b050"/>
                </a:solidFill>
                <a:latin typeface="Calibri"/>
              </a:rPr>
              <a:t>Coût net de l’investissement pour PJ: 1,6 M€</a:t>
            </a:r>
            <a:endParaRPr b="0" lang="fr-FR" sz="2400" spc="-1" strike="noStrike">
              <a:solidFill>
                <a:srgbClr val="000000"/>
              </a:solidFill>
              <a:latin typeface="Calibri"/>
            </a:endParaRPr>
          </a:p>
          <a:p>
            <a:pPr marL="457200" algn="just">
              <a:lnSpc>
                <a:spcPct val="90000"/>
              </a:lnSpc>
              <a:spcBef>
                <a:spcPts val="499"/>
              </a:spcBef>
            </a:pPr>
            <a:endParaRPr b="0" lang="fr-FR" sz="2400" spc="-1" strike="noStrike">
              <a:solidFill>
                <a:srgbClr val="000000"/>
              </a:solidFill>
              <a:latin typeface="Calibri"/>
            </a:endParaRPr>
          </a:p>
          <a:p>
            <a:pPr lvl="1" marL="685800" indent="-228240" algn="just">
              <a:lnSpc>
                <a:spcPct val="90000"/>
              </a:lnSpc>
              <a:spcBef>
                <a:spcPts val="499"/>
              </a:spcBef>
              <a:buClr>
                <a:srgbClr val="00b050"/>
              </a:buClr>
              <a:buFont typeface="Wingdings" charset="2"/>
              <a:buChar char=""/>
            </a:pPr>
            <a:r>
              <a:rPr b="0" lang="fr-FR" sz="2400" spc="-1" strike="noStrike">
                <a:solidFill>
                  <a:srgbClr val="00b050"/>
                </a:solidFill>
                <a:latin typeface="Calibri"/>
              </a:rPr>
              <a:t>Sources de financement</a:t>
            </a:r>
            <a:endParaRPr b="0" lang="fr-FR" sz="2400" spc="-1" strike="noStrike">
              <a:solidFill>
                <a:srgbClr val="000000"/>
              </a:solidFill>
              <a:latin typeface="Calibri"/>
            </a:endParaRPr>
          </a:p>
          <a:p>
            <a:pPr lvl="2" marL="1143000" indent="-228240" algn="just">
              <a:lnSpc>
                <a:spcPct val="90000"/>
              </a:lnSpc>
              <a:spcBef>
                <a:spcPts val="499"/>
              </a:spcBef>
              <a:buClr>
                <a:srgbClr val="000000"/>
              </a:buClr>
              <a:buFont typeface="Wingdings" charset="2"/>
              <a:buChar char=""/>
            </a:pPr>
            <a:r>
              <a:rPr b="0" lang="fr-FR" sz="2000" spc="-1" strike="noStrike">
                <a:solidFill>
                  <a:srgbClr val="000000"/>
                </a:solidFill>
                <a:latin typeface="Calibri"/>
              </a:rPr>
              <a:t>Prêt à taux zéro (PTZ): 0,8 M€</a:t>
            </a:r>
            <a:endParaRPr b="0" lang="fr-FR" sz="2000" spc="-1" strike="noStrike">
              <a:solidFill>
                <a:srgbClr val="000000"/>
              </a:solidFill>
              <a:latin typeface="Calibri"/>
            </a:endParaRPr>
          </a:p>
          <a:p>
            <a:pPr lvl="2" marL="1143000" indent="-228240" algn="just">
              <a:lnSpc>
                <a:spcPct val="90000"/>
              </a:lnSpc>
              <a:spcBef>
                <a:spcPts val="499"/>
              </a:spcBef>
              <a:buClr>
                <a:srgbClr val="000000"/>
              </a:buClr>
              <a:buFont typeface="Wingdings" charset="2"/>
              <a:buChar char=""/>
            </a:pPr>
            <a:r>
              <a:rPr b="0" lang="fr-FR" sz="2000" spc="-1" strike="noStrike">
                <a:solidFill>
                  <a:srgbClr val="000000"/>
                </a:solidFill>
                <a:latin typeface="Calibri"/>
              </a:rPr>
              <a:t>Autofinancement (réserves): 0,3 M€</a:t>
            </a:r>
            <a:endParaRPr b="0" lang="fr-FR" sz="2000" spc="-1" strike="noStrike">
              <a:solidFill>
                <a:srgbClr val="000000"/>
              </a:solidFill>
              <a:latin typeface="Calibri"/>
            </a:endParaRPr>
          </a:p>
          <a:p>
            <a:pPr lvl="2" marL="1143000" indent="-228240" algn="just">
              <a:lnSpc>
                <a:spcPct val="90000"/>
              </a:lnSpc>
              <a:spcBef>
                <a:spcPts val="499"/>
              </a:spcBef>
              <a:buClr>
                <a:srgbClr val="000000"/>
              </a:buClr>
              <a:buFont typeface="Wingdings" charset="2"/>
              <a:buChar char=""/>
            </a:pPr>
            <a:r>
              <a:rPr b="0" lang="fr-FR" sz="2000" spc="-1" strike="noStrike">
                <a:solidFill>
                  <a:srgbClr val="000000"/>
                </a:solidFill>
                <a:latin typeface="Calibri"/>
              </a:rPr>
              <a:t>Prêt bancaire: 0,5 M€</a:t>
            </a:r>
            <a:endParaRPr b="0" lang="fr-FR" sz="2000" spc="-1" strike="noStrike">
              <a:solidFill>
                <a:srgbClr val="000000"/>
              </a:solidFill>
              <a:latin typeface="Calibri"/>
            </a:endParaRPr>
          </a:p>
          <a:p>
            <a:pPr marL="457200" algn="just">
              <a:lnSpc>
                <a:spcPct val="90000"/>
              </a:lnSpc>
              <a:spcBef>
                <a:spcPts val="499"/>
              </a:spcBef>
            </a:pPr>
            <a:endParaRPr b="0" lang="fr-FR" sz="2000" spc="-1" strike="noStrike">
              <a:solidFill>
                <a:srgbClr val="000000"/>
              </a:solidFill>
              <a:latin typeface="Calibri"/>
            </a:endParaRPr>
          </a:p>
          <a:p>
            <a:pPr marL="457200" algn="just">
              <a:lnSpc>
                <a:spcPct val="90000"/>
              </a:lnSpc>
              <a:spcBef>
                <a:spcPts val="499"/>
              </a:spcBef>
            </a:pPr>
            <a:r>
              <a:rPr b="1" lang="fr-FR" sz="1600" spc="-1" strike="noStrike">
                <a:solidFill>
                  <a:srgbClr val="00b050"/>
                </a:solidFill>
                <a:latin typeface="Calibri"/>
              </a:rPr>
              <a:t> </a:t>
            </a:r>
            <a:endParaRPr b="0" lang="fr-FR" sz="1600" spc="-1" strike="noStrike">
              <a:solidFill>
                <a:srgbClr val="000000"/>
              </a:solidFill>
              <a:latin typeface="Calibri"/>
            </a:endParaRPr>
          </a:p>
          <a:p>
            <a:pPr marL="457200" algn="just">
              <a:lnSpc>
                <a:spcPct val="90000"/>
              </a:lnSpc>
              <a:spcBef>
                <a:spcPts val="499"/>
              </a:spcBef>
            </a:pPr>
            <a:endParaRPr b="0" lang="fr-FR" sz="1600" spc="-1" strike="noStrike">
              <a:solidFill>
                <a:srgbClr val="000000"/>
              </a:solidFill>
              <a:latin typeface="Calibri"/>
            </a:endParaRPr>
          </a:p>
        </p:txBody>
      </p:sp>
      <p:sp>
        <p:nvSpPr>
          <p:cNvPr id="312"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13"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14"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2CE25EF3-7A5B-4F89-AA7C-4999952F50E4}" type="slidenum">
              <a:rPr b="0" lang="fr-FR" sz="1200" spc="-1" strike="noStrike">
                <a:solidFill>
                  <a:srgbClr val="8b8b8b"/>
                </a:solidFill>
                <a:latin typeface="Calibri"/>
              </a:rPr>
              <a:t>&lt;numéro&gt;</a:t>
            </a:fld>
            <a:endParaRPr b="0" lang="fr-FR" sz="1200" spc="-1" strike="noStrike">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TextShape 1"/>
          <p:cNvSpPr txBox="1"/>
          <p:nvPr/>
        </p:nvSpPr>
        <p:spPr>
          <a:xfrm>
            <a:off x="838080" y="365040"/>
            <a:ext cx="10515240" cy="646920"/>
          </a:xfrm>
          <a:prstGeom prst="rect">
            <a:avLst/>
          </a:prstGeom>
          <a:noFill/>
          <a:ln>
            <a:noFill/>
          </a:ln>
        </p:spPr>
        <p:txBody>
          <a:bodyPr anchor="ctr">
            <a:normAutofit/>
          </a:bodyPr>
          <a:p>
            <a:pPr algn="ctr">
              <a:lnSpc>
                <a:spcPct val="90000"/>
              </a:lnSpc>
            </a:pPr>
            <a:r>
              <a:rPr b="1" lang="fr-FR" sz="3200" spc="-1" strike="noStrike">
                <a:solidFill>
                  <a:srgbClr val="00b050"/>
                </a:solidFill>
                <a:latin typeface="Calibri Light"/>
              </a:rPr>
              <a:t>Le financement de l’investissement (M€)</a:t>
            </a:r>
            <a:endParaRPr b="0" lang="fr-FR" sz="3200" spc="-1" strike="noStrike">
              <a:solidFill>
                <a:srgbClr val="000000"/>
              </a:solidFill>
              <a:latin typeface="Calibri"/>
            </a:endParaRPr>
          </a:p>
        </p:txBody>
      </p:sp>
      <p:sp>
        <p:nvSpPr>
          <p:cNvPr id="316" name="TextShape 2"/>
          <p:cNvSpPr txBox="1"/>
          <p:nvPr/>
        </p:nvSpPr>
        <p:spPr>
          <a:xfrm>
            <a:off x="838080" y="6356520"/>
            <a:ext cx="2742840" cy="364680"/>
          </a:xfrm>
          <a:prstGeom prst="rect">
            <a:avLst/>
          </a:prstGeom>
          <a:noFill/>
          <a:ln>
            <a:noFill/>
          </a:ln>
        </p:spPr>
        <p:txBody>
          <a:bodyPr anchor="ctr">
            <a:noAutofit/>
          </a:bodyPr>
          <a:p>
            <a:pPr>
              <a:lnSpc>
                <a:spcPct val="100000"/>
              </a:lnSpc>
            </a:pPr>
            <a:r>
              <a:rPr b="0" lang="fr-FR" sz="1200" spc="-1" strike="noStrike">
                <a:solidFill>
                  <a:srgbClr val="8b8b8b"/>
                </a:solidFill>
                <a:latin typeface="Calibri"/>
              </a:rPr>
              <a:t>08/02/2025</a:t>
            </a:r>
            <a:endParaRPr b="0" lang="fr-FR" sz="1200" spc="-1" strike="noStrike">
              <a:latin typeface="Times New Roman"/>
            </a:endParaRPr>
          </a:p>
        </p:txBody>
      </p:sp>
      <p:sp>
        <p:nvSpPr>
          <p:cNvPr id="317" name="TextShape 3"/>
          <p:cNvSpPr txBox="1"/>
          <p:nvPr/>
        </p:nvSpPr>
        <p:spPr>
          <a:xfrm>
            <a:off x="4038480" y="6356520"/>
            <a:ext cx="4114440" cy="364680"/>
          </a:xfrm>
          <a:prstGeom prst="rect">
            <a:avLst/>
          </a:prstGeom>
          <a:noFill/>
          <a:ln>
            <a:noFill/>
          </a:ln>
        </p:spPr>
        <p:txBody>
          <a:bodyPr anchor="ctr">
            <a:noAutofit/>
          </a:bodyPr>
          <a:p>
            <a:pPr algn="ctr">
              <a:lnSpc>
                <a:spcPct val="100000"/>
              </a:lnSpc>
            </a:pPr>
            <a:r>
              <a:rPr b="0" lang="fr-FR" sz="1200" spc="-1" strike="noStrike">
                <a:solidFill>
                  <a:srgbClr val="8b8b8b"/>
                </a:solidFill>
                <a:latin typeface="Calibri"/>
              </a:rPr>
              <a:t>Réunion d’information</a:t>
            </a:r>
            <a:endParaRPr b="0" lang="fr-FR" sz="1200" spc="-1" strike="noStrike">
              <a:latin typeface="Times New Roman"/>
            </a:endParaRPr>
          </a:p>
        </p:txBody>
      </p:sp>
      <p:sp>
        <p:nvSpPr>
          <p:cNvPr id="318" name="TextShape 4"/>
          <p:cNvSpPr txBox="1"/>
          <p:nvPr/>
        </p:nvSpPr>
        <p:spPr>
          <a:xfrm>
            <a:off x="8610480" y="6356520"/>
            <a:ext cx="2742840" cy="364680"/>
          </a:xfrm>
          <a:prstGeom prst="rect">
            <a:avLst/>
          </a:prstGeom>
          <a:noFill/>
          <a:ln>
            <a:noFill/>
          </a:ln>
        </p:spPr>
        <p:txBody>
          <a:bodyPr anchor="ctr">
            <a:noAutofit/>
          </a:bodyPr>
          <a:p>
            <a:pPr algn="r">
              <a:lnSpc>
                <a:spcPct val="100000"/>
              </a:lnSpc>
            </a:pPr>
            <a:fld id="{0ACAF880-E586-4B86-825F-6FD7C810EDE6}" type="slidenum">
              <a:rPr b="0" lang="fr-FR" sz="1200" spc="-1" strike="noStrike">
                <a:solidFill>
                  <a:srgbClr val="8b8b8b"/>
                </a:solidFill>
                <a:latin typeface="Calibri"/>
              </a:rPr>
              <a:t>&lt;numéro&gt;</a:t>
            </a:fld>
            <a:endParaRPr b="0" lang="fr-FR" sz="1200" spc="-1" strike="noStrike">
              <a:latin typeface="Times New Roman"/>
            </a:endParaRPr>
          </a:p>
        </p:txBody>
      </p:sp>
      <p:graphicFrame>
        <p:nvGraphicFramePr>
          <p:cNvPr id="319" name="Graphique 8"/>
          <p:cNvGraphicFramePr/>
          <p:nvPr/>
        </p:nvGraphicFramePr>
        <p:xfrm>
          <a:off x="1447920" y="1012320"/>
          <a:ext cx="9295560" cy="545076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836BC52703A84891DA73FA704946EB" ma:contentTypeVersion="6" ma:contentTypeDescription="Crée un document." ma:contentTypeScope="" ma:versionID="e77a73c608a56d7a37e3720f77cde132">
  <xsd:schema xmlns:xsd="http://www.w3.org/2001/XMLSchema" xmlns:xs="http://www.w3.org/2001/XMLSchema" xmlns:p="http://schemas.microsoft.com/office/2006/metadata/properties" xmlns:ns3="3f66626a-e636-4a08-857f-a889b867aabe" targetNamespace="http://schemas.microsoft.com/office/2006/metadata/properties" ma:root="true" ma:fieldsID="a36dcfce7e1971fec7ad5dcdbc299aae" ns3:_="">
    <xsd:import namespace="3f66626a-e636-4a08-857f-a889b867aab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6626a-e636-4a08-857f-a889b867aa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f66626a-e636-4a08-857f-a889b867aabe" xsi:nil="true"/>
  </documentManagement>
</p:properties>
</file>

<file path=customXml/itemProps1.xml><?xml version="1.0" encoding="utf-8"?>
<ds:datastoreItem xmlns:ds="http://schemas.openxmlformats.org/officeDocument/2006/customXml" ds:itemID="{8103EAB1-9115-4945-92BB-ACA91F5A2A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66626a-e636-4a08-857f-a889b867aa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C509E5-5D6E-4C13-B382-AA56C4989178}">
  <ds:schemaRefs>
    <ds:schemaRef ds:uri="http://schemas.microsoft.com/sharepoint/v3/contenttype/forms"/>
  </ds:schemaRefs>
</ds:datastoreItem>
</file>

<file path=customXml/itemProps3.xml><?xml version="1.0" encoding="utf-8"?>
<ds:datastoreItem xmlns:ds="http://schemas.openxmlformats.org/officeDocument/2006/customXml" ds:itemID="{53341697-AA70-41B2-B1F0-C0A314E9CBC1}">
  <ds:schemaRefs>
    <ds:schemaRef ds:uri="http://schemas.microsoft.com/office/2006/documentManagement/types"/>
    <ds:schemaRef ds:uri="http://schemas.openxmlformats.org/package/2006/metadata/core-properties"/>
    <ds:schemaRef ds:uri="http://purl.org/dc/elements/1.1/"/>
    <ds:schemaRef ds:uri="http://purl.org/dc/terms/"/>
    <ds:schemaRef ds:uri="http://www.w3.org/XML/1998/namespace"/>
    <ds:schemaRef ds:uri="http://schemas.microsoft.com/office/2006/metadata/properties"/>
    <ds:schemaRef ds:uri="http://purl.org/dc/dcmitype/"/>
    <ds:schemaRef ds:uri="3f66626a-e636-4a08-857f-a889b867aab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40</TotalTime>
  <Application>LibreOffice/6.2.4.2$Windows_X86_64 LibreOffice_project/2412653d852ce75f65fbfa83fb7e7b669a126d64</Application>
  <Words>1827</Words>
  <Paragraphs>329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2023-06-03T15:12:37Z</dcterms:created>
  <dc:creator>Dominique Larue</dc:creator>
  <dc:description/>
  <dc:language>fr-FR</dc:language>
  <cp:lastModifiedBy>Pierre Concialdi</cp:lastModifiedBy>
  <dcterms:modified xsi:type="dcterms:W3CDTF">2025-02-05T13:35:43Z</dcterms:modified>
  <cp:revision>54</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0x010100FB836BC52703A84891DA73FA704946EB</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MSIP_Label_7dd18aa4-ed64-4d59-b931-5ad635491991_ActionId">
    <vt:lpwstr>533f08ef-a6f3-4c80-8ca5-4221ce9515c2</vt:lpwstr>
  </property>
  <property fmtid="{D5CDD505-2E9C-101B-9397-08002B2CF9AE}" pid="9" name="MSIP_Label_7dd18aa4-ed64-4d59-b931-5ad635491991_ContentBits">
    <vt:lpwstr>0</vt:lpwstr>
  </property>
  <property fmtid="{D5CDD505-2E9C-101B-9397-08002B2CF9AE}" pid="10" name="MSIP_Label_7dd18aa4-ed64-4d59-b931-5ad635491991_Enabled">
    <vt:lpwstr>true</vt:lpwstr>
  </property>
  <property fmtid="{D5CDD505-2E9C-101B-9397-08002B2CF9AE}" pid="11" name="MSIP_Label_7dd18aa4-ed64-4d59-b931-5ad635491991_Method">
    <vt:lpwstr>Privileged</vt:lpwstr>
  </property>
  <property fmtid="{D5CDD505-2E9C-101B-9397-08002B2CF9AE}" pid="12" name="MSIP_Label_7dd18aa4-ed64-4d59-b931-5ad635491991_Name">
    <vt:lpwstr>Standard</vt:lpwstr>
  </property>
  <property fmtid="{D5CDD505-2E9C-101B-9397-08002B2CF9AE}" pid="13" name="MSIP_Label_7dd18aa4-ed64-4d59-b931-5ad635491991_SetDate">
    <vt:lpwstr>2024-01-14T14:24:01Z</vt:lpwstr>
  </property>
  <property fmtid="{D5CDD505-2E9C-101B-9397-08002B2CF9AE}" pid="14" name="MSIP_Label_7dd18aa4-ed64-4d59-b931-5ad635491991_SiteId">
    <vt:lpwstr>d5bb6d35-8a82-4329-b49a-5030bd6497ab</vt:lpwstr>
  </property>
  <property fmtid="{D5CDD505-2E9C-101B-9397-08002B2CF9AE}" pid="15" name="Notes">
    <vt:i4>1</vt:i4>
  </property>
  <property fmtid="{D5CDD505-2E9C-101B-9397-08002B2CF9AE}" pid="16" name="PresentationFormat">
    <vt:lpwstr>Grand écran</vt:lpwstr>
  </property>
  <property fmtid="{D5CDD505-2E9C-101B-9397-08002B2CF9AE}" pid="17" name="ScaleCrop">
    <vt:bool>0</vt:bool>
  </property>
  <property fmtid="{D5CDD505-2E9C-101B-9397-08002B2CF9AE}" pid="18" name="ShareDoc">
    <vt:bool>0</vt:bool>
  </property>
  <property fmtid="{D5CDD505-2E9C-101B-9397-08002B2CF9AE}" pid="19" name="Slides">
    <vt:i4>28</vt:i4>
  </property>
</Properties>
</file>